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8" r:id="rId3"/>
    <p:sldId id="322" r:id="rId4"/>
    <p:sldId id="315" r:id="rId5"/>
    <p:sldId id="31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D7E"/>
    <a:srgbClr val="474233"/>
    <a:srgbClr val="BE16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336" autoAdjust="0"/>
  </p:normalViewPr>
  <p:slideViewPr>
    <p:cSldViewPr snapToGrid="0">
      <p:cViewPr varScale="1">
        <p:scale>
          <a:sx n="103" d="100"/>
          <a:sy n="103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7ED565-71BC-46B7-A2A9-C06C021BB12D}" type="doc">
      <dgm:prSet loTypeId="urn:microsoft.com/office/officeart/2005/8/layout/h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4BD450-0E13-41A3-AB7E-48ED9F9FF921}">
      <dgm:prSet custT="1"/>
      <dgm:spPr/>
      <dgm:t>
        <a:bodyPr/>
        <a:lstStyle/>
        <a:p>
          <a:r>
            <a:rPr lang="en-US" sz="1600" u="none" dirty="0"/>
            <a:t>YTD Housing Development</a:t>
          </a:r>
        </a:p>
      </dgm:t>
    </dgm:pt>
    <dgm:pt modelId="{56F30866-EABE-48C6-BE21-2B92E2EB5D30}" type="parTrans" cxnId="{3F4B8814-CF1D-4676-A771-F588B48293A3}">
      <dgm:prSet/>
      <dgm:spPr/>
      <dgm:t>
        <a:bodyPr/>
        <a:lstStyle/>
        <a:p>
          <a:endParaRPr lang="en-US" sz="3200"/>
        </a:p>
      </dgm:t>
    </dgm:pt>
    <dgm:pt modelId="{56C5BCD2-29FB-455E-9A80-0C4C07B35F39}" type="sibTrans" cxnId="{3F4B8814-CF1D-4676-A771-F588B48293A3}">
      <dgm:prSet/>
      <dgm:spPr/>
      <dgm:t>
        <a:bodyPr/>
        <a:lstStyle/>
        <a:p>
          <a:endParaRPr lang="en-US"/>
        </a:p>
      </dgm:t>
    </dgm:pt>
    <dgm:pt modelId="{AD6DC5A5-9BF8-42DD-9CA9-A95ECC6FA730}">
      <dgm:prSet custT="1"/>
      <dgm:spPr/>
      <dgm:t>
        <a:bodyPr/>
        <a:lstStyle/>
        <a:p>
          <a:r>
            <a:rPr lang="en-US" sz="1600" u="none" dirty="0"/>
            <a:t>YTD Housing Assistance Programs</a:t>
          </a:r>
        </a:p>
      </dgm:t>
    </dgm:pt>
    <dgm:pt modelId="{116C7252-DF1A-45C7-B301-77F6744FFA1A}" type="parTrans" cxnId="{B5300647-9300-4F26-8061-A7E1C0DF510A}">
      <dgm:prSet/>
      <dgm:spPr/>
      <dgm:t>
        <a:bodyPr/>
        <a:lstStyle/>
        <a:p>
          <a:endParaRPr lang="en-US" sz="3200"/>
        </a:p>
      </dgm:t>
    </dgm:pt>
    <dgm:pt modelId="{D5803DC8-E30A-4E97-93FD-57B668068135}" type="sibTrans" cxnId="{B5300647-9300-4F26-8061-A7E1C0DF510A}">
      <dgm:prSet/>
      <dgm:spPr/>
      <dgm:t>
        <a:bodyPr/>
        <a:lstStyle/>
        <a:p>
          <a:endParaRPr lang="en-US"/>
        </a:p>
      </dgm:t>
    </dgm:pt>
    <dgm:pt modelId="{4E327173-0FF1-4B2A-8CD5-907D26DE41C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100" b="1" dirty="0"/>
            <a:t>Shasta Lake Veteran’s Village</a:t>
          </a:r>
          <a:endParaRPr lang="en-US" sz="1100" dirty="0"/>
        </a:p>
      </dgm:t>
    </dgm:pt>
    <dgm:pt modelId="{1BA7769E-AA63-4DA3-A043-07DC8A6CFE1E}" type="parTrans" cxnId="{1F031E95-8991-4BFB-ABCC-61B1A15929E5}">
      <dgm:prSet/>
      <dgm:spPr/>
      <dgm:t>
        <a:bodyPr/>
        <a:lstStyle/>
        <a:p>
          <a:endParaRPr lang="en-US" sz="3200"/>
        </a:p>
      </dgm:t>
    </dgm:pt>
    <dgm:pt modelId="{2D973CCB-DE34-4140-8444-3ACFABA485BD}" type="sibTrans" cxnId="{1F031E95-8991-4BFB-ABCC-61B1A15929E5}">
      <dgm:prSet/>
      <dgm:spPr/>
      <dgm:t>
        <a:bodyPr/>
        <a:lstStyle/>
        <a:p>
          <a:endParaRPr lang="en-US"/>
        </a:p>
      </dgm:t>
    </dgm:pt>
    <dgm:pt modelId="{7254BDDB-72D1-46DC-991D-82F3A47322C2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100" b="1" dirty="0"/>
            <a:t>Cascade Village </a:t>
          </a:r>
          <a:endParaRPr lang="en-US" sz="1100" dirty="0"/>
        </a:p>
      </dgm:t>
    </dgm:pt>
    <dgm:pt modelId="{44F342AC-8F98-4BC7-9E2C-F46BA90C0921}" type="parTrans" cxnId="{2F10A6D7-16A3-42A1-AE27-49C6130B432D}">
      <dgm:prSet/>
      <dgm:spPr/>
      <dgm:t>
        <a:bodyPr/>
        <a:lstStyle/>
        <a:p>
          <a:endParaRPr lang="en-US" sz="3200"/>
        </a:p>
      </dgm:t>
    </dgm:pt>
    <dgm:pt modelId="{1033985F-FEF8-4C19-854A-2F8441AD5189}" type="sibTrans" cxnId="{2F10A6D7-16A3-42A1-AE27-49C6130B432D}">
      <dgm:prSet/>
      <dgm:spPr/>
      <dgm:t>
        <a:bodyPr/>
        <a:lstStyle/>
        <a:p>
          <a:endParaRPr lang="en-US"/>
        </a:p>
      </dgm:t>
    </dgm:pt>
    <dgm:pt modelId="{F2FECEBD-018E-4103-B1EE-8FBF0569C794}">
      <dgm:prSet custT="1"/>
      <dgm:spPr/>
      <dgm:t>
        <a:bodyPr/>
        <a:lstStyle/>
        <a:p>
          <a:pPr marL="91440" lvl="1" indent="0" defTabSz="533400">
            <a:lnSpc>
              <a:spcPct val="150000"/>
            </a:lnSpc>
            <a:spcBef>
              <a:spcPts val="1200"/>
            </a:spcBef>
            <a:spcAft>
              <a:spcPts val="400"/>
            </a:spcAft>
          </a:pPr>
          <a:r>
            <a:rPr lang="en-US" sz="1100" b="1" dirty="0"/>
            <a:t>Housing Choice Voucher (HCV, FYI, FUP, &amp; Mainstream)</a:t>
          </a:r>
        </a:p>
      </dgm:t>
    </dgm:pt>
    <dgm:pt modelId="{BAE9A853-9665-4036-91FD-5718E241124F}" type="parTrans" cxnId="{6472593B-FE26-4ECD-BE21-51505C302BEA}">
      <dgm:prSet/>
      <dgm:spPr/>
      <dgm:t>
        <a:bodyPr/>
        <a:lstStyle/>
        <a:p>
          <a:endParaRPr lang="en-US" sz="3200"/>
        </a:p>
      </dgm:t>
    </dgm:pt>
    <dgm:pt modelId="{B0A0C345-8A32-4835-A29E-FA86D4B02C2C}" type="sibTrans" cxnId="{6472593B-FE26-4ECD-BE21-51505C302BEA}">
      <dgm:prSet/>
      <dgm:spPr/>
      <dgm:t>
        <a:bodyPr/>
        <a:lstStyle/>
        <a:p>
          <a:endParaRPr lang="en-US"/>
        </a:p>
      </dgm:t>
    </dgm:pt>
    <dgm:pt modelId="{F9DFD597-612A-4EA7-9E9A-602E80148385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</a:pPr>
          <a:r>
            <a:rPr lang="en-US" sz="1100" b="1" dirty="0"/>
            <a:t>Veterans Affairs Supportive Housing (VASH)</a:t>
          </a:r>
        </a:p>
      </dgm:t>
    </dgm:pt>
    <dgm:pt modelId="{EFAA49DA-EBC1-4714-84DD-C56F2AD45623}" type="parTrans" cxnId="{C84FE6A7-E06A-4C5C-8BC1-BC815804A038}">
      <dgm:prSet/>
      <dgm:spPr/>
      <dgm:t>
        <a:bodyPr/>
        <a:lstStyle/>
        <a:p>
          <a:endParaRPr lang="en-US" sz="3200"/>
        </a:p>
      </dgm:t>
    </dgm:pt>
    <dgm:pt modelId="{45468D13-D10A-4564-B94B-F9532F3BBFE9}" type="sibTrans" cxnId="{C84FE6A7-E06A-4C5C-8BC1-BC815804A038}">
      <dgm:prSet/>
      <dgm:spPr/>
      <dgm:t>
        <a:bodyPr/>
        <a:lstStyle/>
        <a:p>
          <a:endParaRPr lang="en-US"/>
        </a:p>
      </dgm:t>
    </dgm:pt>
    <dgm:pt modelId="{AF748C6C-74D6-4F0C-980C-16F0308D2A6E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</a:pPr>
          <a:r>
            <a:rPr lang="en-US" sz="1100" b="1" dirty="0"/>
            <a:t>Partners II</a:t>
          </a:r>
        </a:p>
      </dgm:t>
    </dgm:pt>
    <dgm:pt modelId="{64686CD4-B409-4515-9BD7-09D4C8D5F6C5}" type="parTrans" cxnId="{36D8DED5-6B8A-4223-8332-FC7590BAAD4C}">
      <dgm:prSet/>
      <dgm:spPr/>
      <dgm:t>
        <a:bodyPr/>
        <a:lstStyle/>
        <a:p>
          <a:endParaRPr lang="en-US" sz="3200"/>
        </a:p>
      </dgm:t>
    </dgm:pt>
    <dgm:pt modelId="{DDE0C57B-3066-4E9F-89CF-4693A53044C9}" type="sibTrans" cxnId="{36D8DED5-6B8A-4223-8332-FC7590BAAD4C}">
      <dgm:prSet/>
      <dgm:spPr/>
      <dgm:t>
        <a:bodyPr/>
        <a:lstStyle/>
        <a:p>
          <a:endParaRPr lang="en-US"/>
        </a:p>
      </dgm:t>
    </dgm:pt>
    <dgm:pt modelId="{1C6AB573-CE55-489F-830E-DA26F67C33B7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</a:pPr>
          <a:r>
            <a:rPr lang="en-US" sz="1100" b="1" i="0" dirty="0"/>
            <a:t>Emergency Housing Voucher (EHV) (Shasta, Trinity, Modoc and Siskiyou) </a:t>
          </a:r>
        </a:p>
      </dgm:t>
    </dgm:pt>
    <dgm:pt modelId="{730A7CE7-C33C-4A4E-813B-7FFC6735F480}" type="parTrans" cxnId="{534F524D-0399-4F94-B417-60D903F7080A}">
      <dgm:prSet/>
      <dgm:spPr/>
      <dgm:t>
        <a:bodyPr/>
        <a:lstStyle/>
        <a:p>
          <a:endParaRPr lang="en-US" sz="3200"/>
        </a:p>
      </dgm:t>
    </dgm:pt>
    <dgm:pt modelId="{EC4D8095-460D-4840-A3FA-B8D5D05A9CFA}" type="sibTrans" cxnId="{534F524D-0399-4F94-B417-60D903F7080A}">
      <dgm:prSet/>
      <dgm:spPr/>
      <dgm:t>
        <a:bodyPr/>
        <a:lstStyle/>
        <a:p>
          <a:endParaRPr lang="en-US"/>
        </a:p>
      </dgm:t>
    </dgm:pt>
    <dgm:pt modelId="{5E5EC6FA-CB87-411B-8866-9B88D8A26E84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</a:pPr>
          <a:r>
            <a:rPr lang="en-US" sz="1100" b="1" dirty="0"/>
            <a:t>Family Self Sufficiency (FSS)</a:t>
          </a:r>
        </a:p>
      </dgm:t>
    </dgm:pt>
    <dgm:pt modelId="{5F28B19A-74E0-44AB-AC30-F6B0565DD397}" type="parTrans" cxnId="{3B0C1355-742A-488F-8BD8-A0C466AB1BD0}">
      <dgm:prSet/>
      <dgm:spPr/>
      <dgm:t>
        <a:bodyPr/>
        <a:lstStyle/>
        <a:p>
          <a:endParaRPr lang="en-US"/>
        </a:p>
      </dgm:t>
    </dgm:pt>
    <dgm:pt modelId="{A4034612-30FE-483C-85D4-C5845F2F8B8B}" type="sibTrans" cxnId="{3B0C1355-742A-488F-8BD8-A0C466AB1BD0}">
      <dgm:prSet/>
      <dgm:spPr/>
      <dgm:t>
        <a:bodyPr/>
        <a:lstStyle/>
        <a:p>
          <a:endParaRPr lang="en-US"/>
        </a:p>
      </dgm:t>
    </dgm:pt>
    <dgm:pt modelId="{E7D0B2E4-F52D-45E8-9AFB-3E9C420C32CE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dirty="0"/>
            <a:t>703 leased, 37 issued, 153 set aside for Project Based Vouchers</a:t>
          </a:r>
          <a:endParaRPr lang="en-US" sz="1100" b="0" dirty="0"/>
        </a:p>
      </dgm:t>
    </dgm:pt>
    <dgm:pt modelId="{2E0065ED-CF4F-497F-B88E-B43E80395901}" type="parTrans" cxnId="{E228CEF0-E719-4C1A-9954-B72FEFDB5999}">
      <dgm:prSet/>
      <dgm:spPr/>
      <dgm:t>
        <a:bodyPr/>
        <a:lstStyle/>
        <a:p>
          <a:endParaRPr lang="en-US"/>
        </a:p>
      </dgm:t>
    </dgm:pt>
    <dgm:pt modelId="{92DBF125-1E25-431B-98D6-357EAA9960B3}" type="sibTrans" cxnId="{E228CEF0-E719-4C1A-9954-B72FEFDB5999}">
      <dgm:prSet/>
      <dgm:spPr/>
      <dgm:t>
        <a:bodyPr/>
        <a:lstStyle/>
        <a:p>
          <a:endParaRPr lang="en-US"/>
        </a:p>
      </dgm:t>
    </dgm:pt>
    <dgm:pt modelId="{1CF02F90-C60D-4669-9545-9AAE4645C507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dirty="0"/>
            <a:t>45 leased, 7 issued, 27 set aside for VHDC</a:t>
          </a:r>
        </a:p>
      </dgm:t>
    </dgm:pt>
    <dgm:pt modelId="{E5AB732B-A0B8-48AA-8023-2EC6385FCEFC}" type="parTrans" cxnId="{D3807E15-9395-437B-BF48-109EE607C492}">
      <dgm:prSet/>
      <dgm:spPr/>
      <dgm:t>
        <a:bodyPr/>
        <a:lstStyle/>
        <a:p>
          <a:endParaRPr lang="en-US"/>
        </a:p>
      </dgm:t>
    </dgm:pt>
    <dgm:pt modelId="{51BE144F-6E54-4C8D-AC56-A00CD126FEB1}" type="sibTrans" cxnId="{D3807E15-9395-437B-BF48-109EE607C492}">
      <dgm:prSet/>
      <dgm:spPr/>
      <dgm:t>
        <a:bodyPr/>
        <a:lstStyle/>
        <a:p>
          <a:endParaRPr lang="en-US"/>
        </a:p>
      </dgm:t>
    </dgm:pt>
    <dgm:pt modelId="{0EC65638-EA72-41CF-9F35-242E05C35B16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dirty="0"/>
            <a:t>24 participants, 0 YTD graduates (increased savings) </a:t>
          </a:r>
          <a:endParaRPr lang="en-US" sz="1100" b="0" dirty="0"/>
        </a:p>
      </dgm:t>
    </dgm:pt>
    <dgm:pt modelId="{66737FC1-E1FC-47B3-B2FF-6E3354BD4F35}" type="parTrans" cxnId="{E4D875A3-7A06-4D31-9F74-02A0FA5DC541}">
      <dgm:prSet/>
      <dgm:spPr/>
      <dgm:t>
        <a:bodyPr/>
        <a:lstStyle/>
        <a:p>
          <a:endParaRPr lang="en-US"/>
        </a:p>
      </dgm:t>
    </dgm:pt>
    <dgm:pt modelId="{51B63FF4-51F2-4F42-B888-7691FEA9AE3F}" type="sibTrans" cxnId="{E4D875A3-7A06-4D31-9F74-02A0FA5DC541}">
      <dgm:prSet/>
      <dgm:spPr/>
      <dgm:t>
        <a:bodyPr/>
        <a:lstStyle/>
        <a:p>
          <a:endParaRPr lang="en-US"/>
        </a:p>
      </dgm:t>
    </dgm:pt>
    <dgm:pt modelId="{C6179298-7A29-4694-8867-EC778EA832A2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dirty="0"/>
            <a:t>25 leased, 0 issued (funding has ended)</a:t>
          </a:r>
          <a:endParaRPr lang="en-US" sz="1100" b="0" dirty="0"/>
        </a:p>
      </dgm:t>
    </dgm:pt>
    <dgm:pt modelId="{8778FE52-B3FD-4847-8F56-583C987C6DA4}" type="parTrans" cxnId="{85852833-8620-402D-8E26-3FB40B1CC15E}">
      <dgm:prSet/>
      <dgm:spPr/>
      <dgm:t>
        <a:bodyPr/>
        <a:lstStyle/>
        <a:p>
          <a:endParaRPr lang="en-US"/>
        </a:p>
      </dgm:t>
    </dgm:pt>
    <dgm:pt modelId="{D0F7AFE7-1CD5-4619-881E-74332BFFA9D0}" type="sibTrans" cxnId="{85852833-8620-402D-8E26-3FB40B1CC15E}">
      <dgm:prSet/>
      <dgm:spPr/>
      <dgm:t>
        <a:bodyPr/>
        <a:lstStyle/>
        <a:p>
          <a:endParaRPr lang="en-US"/>
        </a:p>
      </dgm:t>
    </dgm:pt>
    <dgm:pt modelId="{755E4949-4F21-4770-AC29-F6818A3C73BF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dirty="0"/>
            <a:t>6 leased, 0 issued</a:t>
          </a:r>
          <a:endParaRPr lang="en-US" sz="1100" b="0" dirty="0"/>
        </a:p>
      </dgm:t>
    </dgm:pt>
    <dgm:pt modelId="{6AC3EC94-0400-4E85-8ECD-EA315B8256FF}" type="parTrans" cxnId="{E09B68DD-149A-4B07-8CC8-E69570DAE745}">
      <dgm:prSet/>
      <dgm:spPr/>
      <dgm:t>
        <a:bodyPr/>
        <a:lstStyle/>
        <a:p>
          <a:endParaRPr lang="en-US"/>
        </a:p>
      </dgm:t>
    </dgm:pt>
    <dgm:pt modelId="{3EB31419-7A9D-4757-AAC6-B1D8EFFFE4A5}" type="sibTrans" cxnId="{E09B68DD-149A-4B07-8CC8-E69570DAE745}">
      <dgm:prSet/>
      <dgm:spPr/>
      <dgm:t>
        <a:bodyPr/>
        <a:lstStyle/>
        <a:p>
          <a:endParaRPr lang="en-US"/>
        </a:p>
      </dgm:t>
    </dgm:pt>
    <dgm:pt modelId="{8AE35CEA-D4CC-4C2F-94F8-15679127A32D}">
      <dgm:prSet custT="1"/>
      <dgm:spPr/>
      <dgm:t>
        <a:bodyPr/>
        <a:lstStyle/>
        <a:p>
          <a:pPr marL="91440" lvl="2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dirty="0"/>
            <a:t>21 Leased, 0 issued (funding has ended)</a:t>
          </a:r>
        </a:p>
      </dgm:t>
    </dgm:pt>
    <dgm:pt modelId="{2ECB3CDD-E062-4CD5-8A08-67DA01EE9CE7}" type="parTrans" cxnId="{85C9B70F-C676-4F31-BDAF-EFA638072916}">
      <dgm:prSet/>
      <dgm:spPr/>
      <dgm:t>
        <a:bodyPr/>
        <a:lstStyle/>
        <a:p>
          <a:endParaRPr lang="en-US"/>
        </a:p>
      </dgm:t>
    </dgm:pt>
    <dgm:pt modelId="{6E7173E4-9586-4F67-94E0-83BDF19E3730}" type="sibTrans" cxnId="{85C9B70F-C676-4F31-BDAF-EFA638072916}">
      <dgm:prSet/>
      <dgm:spPr/>
      <dgm:t>
        <a:bodyPr/>
        <a:lstStyle/>
        <a:p>
          <a:endParaRPr lang="en-US"/>
        </a:p>
      </dgm:t>
    </dgm:pt>
    <dgm:pt modelId="{DB245C18-D417-4621-988C-A0324A34A47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100" b="1" dirty="0"/>
            <a:t>Sunrise Cottages</a:t>
          </a:r>
          <a:endParaRPr lang="en-US" sz="1100" dirty="0"/>
        </a:p>
      </dgm:t>
    </dgm:pt>
    <dgm:pt modelId="{D75EB7FB-B8CF-4AA6-BEED-000CC5F17EC8}" type="parTrans" cxnId="{39051D79-74A9-4E55-B83A-5DD57DD843B5}">
      <dgm:prSet/>
      <dgm:spPr/>
      <dgm:t>
        <a:bodyPr/>
        <a:lstStyle/>
        <a:p>
          <a:endParaRPr lang="en-US"/>
        </a:p>
      </dgm:t>
    </dgm:pt>
    <dgm:pt modelId="{E1DFF950-C28A-459F-91A0-9A937D760809}" type="sibTrans" cxnId="{39051D79-74A9-4E55-B83A-5DD57DD843B5}">
      <dgm:prSet/>
      <dgm:spPr/>
      <dgm:t>
        <a:bodyPr/>
        <a:lstStyle/>
        <a:p>
          <a:endParaRPr lang="en-US"/>
        </a:p>
      </dgm:t>
    </dgm:pt>
    <dgm:pt modelId="{1442CEFA-B9CC-4FC8-A3E2-3D9372552839}">
      <dgm:prSet custT="1"/>
      <dgm:spPr/>
      <dgm:t>
        <a:bodyPr/>
        <a:lstStyle/>
        <a:p>
          <a:pPr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1100" b="1" dirty="0"/>
            <a:t>Burney Commons</a:t>
          </a:r>
          <a:endParaRPr lang="en-US" sz="1100" u="sng" dirty="0"/>
        </a:p>
      </dgm:t>
    </dgm:pt>
    <dgm:pt modelId="{E563C6FC-F710-4C17-A88B-503CE66F6A96}" type="parTrans" cxnId="{682963AE-3949-497C-B83C-09E7EA9504E3}">
      <dgm:prSet/>
      <dgm:spPr/>
      <dgm:t>
        <a:bodyPr/>
        <a:lstStyle/>
        <a:p>
          <a:endParaRPr lang="en-US"/>
        </a:p>
      </dgm:t>
    </dgm:pt>
    <dgm:pt modelId="{9A88B0FB-6BA8-45A9-8F1A-9B5CFA43DCCD}" type="sibTrans" cxnId="{682963AE-3949-497C-B83C-09E7EA9504E3}">
      <dgm:prSet/>
      <dgm:spPr/>
      <dgm:t>
        <a:bodyPr/>
        <a:lstStyle/>
        <a:p>
          <a:endParaRPr lang="en-US"/>
        </a:p>
      </dgm:t>
    </dgm:pt>
    <dgm:pt modelId="{1DABD455-EDC0-4B9C-8537-CBD2DA980CF1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i="0" dirty="0"/>
            <a:t>YTD Housing Quality Standards Inspections:  71</a:t>
          </a:r>
        </a:p>
      </dgm:t>
    </dgm:pt>
    <dgm:pt modelId="{8DC44873-EAE1-4475-86A2-01FC97872E1B}" type="parTrans" cxnId="{D731ABD4-3837-4527-A6C9-8B6ACB2412D0}">
      <dgm:prSet/>
      <dgm:spPr/>
      <dgm:t>
        <a:bodyPr/>
        <a:lstStyle/>
        <a:p>
          <a:endParaRPr lang="en-US"/>
        </a:p>
      </dgm:t>
    </dgm:pt>
    <dgm:pt modelId="{9B354E6B-B622-4F01-90DE-EB7E9699084E}" type="sibTrans" cxnId="{D731ABD4-3837-4527-A6C9-8B6ACB2412D0}">
      <dgm:prSet/>
      <dgm:spPr/>
      <dgm:t>
        <a:bodyPr/>
        <a:lstStyle/>
        <a:p>
          <a:endParaRPr lang="en-US"/>
        </a:p>
      </dgm:t>
    </dgm:pt>
    <dgm:pt modelId="{E1C01D98-71F4-4D81-859E-F3B54B3F6107}">
      <dgm:prSet custT="1"/>
      <dgm:spPr/>
      <dgm:t>
        <a:bodyPr/>
        <a:lstStyle/>
        <a:p>
          <a:pPr>
            <a:lnSpc>
              <a:spcPct val="150000"/>
            </a:lnSpc>
            <a:buFont typeface="Wingdings" panose="05000000000000000000" pitchFamily="2" charset="2"/>
            <a:buChar char="v"/>
          </a:pPr>
          <a:r>
            <a:rPr lang="en-US" sz="1100" dirty="0"/>
            <a:t> 29 units of affordable housing; 29 Project Based Vouchers. Currently in process of completing contracts for move ins. </a:t>
          </a:r>
          <a:endParaRPr lang="en-US" sz="1100" u="sng" dirty="0"/>
        </a:p>
      </dgm:t>
    </dgm:pt>
    <dgm:pt modelId="{E9B68F5C-FA2B-42C8-B7C0-DEDAA2521955}" type="parTrans" cxnId="{D10A16DA-2E86-43AE-8ADB-999DCE9B2C54}">
      <dgm:prSet/>
      <dgm:spPr/>
      <dgm:t>
        <a:bodyPr/>
        <a:lstStyle/>
        <a:p>
          <a:endParaRPr lang="en-US"/>
        </a:p>
      </dgm:t>
    </dgm:pt>
    <dgm:pt modelId="{017A7B5C-F57B-4FF7-8905-F233A739A308}" type="sibTrans" cxnId="{D10A16DA-2E86-43AE-8ADB-999DCE9B2C54}">
      <dgm:prSet/>
      <dgm:spPr/>
      <dgm:t>
        <a:bodyPr/>
        <a:lstStyle/>
        <a:p>
          <a:endParaRPr lang="en-US"/>
        </a:p>
      </dgm:t>
    </dgm:pt>
    <dgm:pt modelId="{6E2368C5-72E9-4ED4-A288-988E5E05F645}">
      <dgm:prSet custT="1"/>
      <dgm:spPr/>
      <dgm:t>
        <a:bodyPr/>
        <a:lstStyle/>
        <a:p>
          <a:pPr>
            <a:lnSpc>
              <a:spcPct val="150000"/>
            </a:lnSpc>
            <a:buFont typeface="Wingdings" panose="05000000000000000000" pitchFamily="2" charset="2"/>
            <a:buChar char="v"/>
          </a:pPr>
          <a:r>
            <a:rPr lang="en-US" sz="1100" b="0" dirty="0"/>
            <a:t>48</a:t>
          </a:r>
          <a:r>
            <a:rPr lang="en-US" sz="1100" dirty="0"/>
            <a:t> Units of Affordable Housing; mixed use development. 48 Project Based Vouchers.</a:t>
          </a:r>
        </a:p>
      </dgm:t>
    </dgm:pt>
    <dgm:pt modelId="{156E74FE-E22A-46C9-B8E4-FEFDAFBF70C4}" type="parTrans" cxnId="{BB7161DE-81D7-4EF9-97E1-50425DCD64BB}">
      <dgm:prSet/>
      <dgm:spPr/>
      <dgm:t>
        <a:bodyPr/>
        <a:lstStyle/>
        <a:p>
          <a:endParaRPr lang="en-US"/>
        </a:p>
      </dgm:t>
    </dgm:pt>
    <dgm:pt modelId="{23232D59-5E26-45A4-9F51-192679E95D58}" type="sibTrans" cxnId="{BB7161DE-81D7-4EF9-97E1-50425DCD64BB}">
      <dgm:prSet/>
      <dgm:spPr/>
      <dgm:t>
        <a:bodyPr/>
        <a:lstStyle/>
        <a:p>
          <a:endParaRPr lang="en-US"/>
        </a:p>
      </dgm:t>
    </dgm:pt>
    <dgm:pt modelId="{671DF002-2999-46C8-95F3-8EE0AE11FCF3}">
      <dgm:prSet custT="1"/>
      <dgm:spPr/>
      <dgm:t>
        <a:bodyPr/>
        <a:lstStyle/>
        <a:p>
          <a:pPr>
            <a:lnSpc>
              <a:spcPct val="150000"/>
            </a:lnSpc>
            <a:buFont typeface="Wingdings" panose="05000000000000000000" pitchFamily="2" charset="2"/>
            <a:buChar char="v"/>
          </a:pPr>
          <a:r>
            <a:rPr lang="en-US" sz="1100" dirty="0"/>
            <a:t>44 Units of affordable senior housing in the City of Anderson; 44 will be PBV; in pre-development stages.</a:t>
          </a:r>
        </a:p>
      </dgm:t>
    </dgm:pt>
    <dgm:pt modelId="{0ED84CDF-D88A-41FA-8E4E-6548742A55BB}" type="parTrans" cxnId="{5CAB99C6-B3C1-4F51-8BDF-1E02A5116719}">
      <dgm:prSet/>
      <dgm:spPr/>
      <dgm:t>
        <a:bodyPr/>
        <a:lstStyle/>
        <a:p>
          <a:endParaRPr lang="en-US"/>
        </a:p>
      </dgm:t>
    </dgm:pt>
    <dgm:pt modelId="{3788E9DF-5FE6-48AA-969D-85A9C425ACC6}" type="sibTrans" cxnId="{5CAB99C6-B3C1-4F51-8BDF-1E02A5116719}">
      <dgm:prSet/>
      <dgm:spPr/>
      <dgm:t>
        <a:bodyPr/>
        <a:lstStyle/>
        <a:p>
          <a:endParaRPr lang="en-US"/>
        </a:p>
      </dgm:t>
    </dgm:pt>
    <dgm:pt modelId="{446DE82F-32E2-45CD-B87F-0753FAB0F661}">
      <dgm:prSet custT="1"/>
      <dgm:spPr/>
      <dgm:t>
        <a:bodyPr/>
        <a:lstStyle/>
        <a:p>
          <a:pPr>
            <a:lnSpc>
              <a:spcPct val="150000"/>
            </a:lnSpc>
            <a:buFont typeface="Wingdings" panose="05000000000000000000" pitchFamily="2" charset="2"/>
            <a:buChar char="v"/>
          </a:pPr>
          <a:r>
            <a:rPr lang="en-US" sz="1100" dirty="0"/>
            <a:t>30 Units of Affordable Housing for Veterans. 30 Project Based Vouchers.</a:t>
          </a:r>
        </a:p>
      </dgm:t>
    </dgm:pt>
    <dgm:pt modelId="{4109CF05-0405-4AA8-8C9D-E414B91F8FC1}" type="parTrans" cxnId="{BED7D486-F0CE-4691-8ED9-99ACCAD32612}">
      <dgm:prSet/>
      <dgm:spPr/>
      <dgm:t>
        <a:bodyPr/>
        <a:lstStyle/>
        <a:p>
          <a:endParaRPr lang="en-US"/>
        </a:p>
      </dgm:t>
    </dgm:pt>
    <dgm:pt modelId="{4DF4484A-A927-46BB-AD8D-C9DDA68BF35E}" type="sibTrans" cxnId="{BED7D486-F0CE-4691-8ED9-99ACCAD32612}">
      <dgm:prSet/>
      <dgm:spPr/>
      <dgm:t>
        <a:bodyPr/>
        <a:lstStyle/>
        <a:p>
          <a:endParaRPr lang="en-US"/>
        </a:p>
      </dgm:t>
    </dgm:pt>
    <dgm:pt modelId="{5817DF2E-A4C0-4F37-B1F2-4D56F5E69FDD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dirty="0"/>
            <a:t>Tenant Based Rental Assistance (TBRA)</a:t>
          </a:r>
        </a:p>
      </dgm:t>
    </dgm:pt>
    <dgm:pt modelId="{BDB79ADC-9697-4C49-95B2-13EF89F6678B}" type="sibTrans" cxnId="{80B07DCB-0D4F-4EF6-B278-ED6742C297D3}">
      <dgm:prSet/>
      <dgm:spPr/>
      <dgm:t>
        <a:bodyPr/>
        <a:lstStyle/>
        <a:p>
          <a:endParaRPr lang="en-US"/>
        </a:p>
      </dgm:t>
    </dgm:pt>
    <dgm:pt modelId="{AEB943E5-343D-4B87-9C9A-0571E4620BB3}" type="parTrans" cxnId="{80B07DCB-0D4F-4EF6-B278-ED6742C297D3}">
      <dgm:prSet/>
      <dgm:spPr/>
      <dgm:t>
        <a:bodyPr/>
        <a:lstStyle/>
        <a:p>
          <a:endParaRPr lang="en-US"/>
        </a:p>
      </dgm:t>
    </dgm:pt>
    <dgm:pt modelId="{B7CC810F-6C6A-4192-9F00-4873D4CEF385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dirty="0"/>
            <a:t>YTD Landlord Incentives: 6</a:t>
          </a:r>
          <a:endParaRPr lang="en-US" sz="1100" b="1" i="0" dirty="0">
            <a:solidFill>
              <a:schemeClr val="tx1"/>
            </a:solidFill>
          </a:endParaRPr>
        </a:p>
      </dgm:t>
    </dgm:pt>
    <dgm:pt modelId="{9EE1118A-6E90-4131-ABD6-30EEC3390F86}" type="parTrans" cxnId="{AF7F68B6-EE11-48B5-A39C-92DDCFC951CD}">
      <dgm:prSet/>
      <dgm:spPr/>
      <dgm:t>
        <a:bodyPr/>
        <a:lstStyle/>
        <a:p>
          <a:endParaRPr lang="en-US"/>
        </a:p>
      </dgm:t>
    </dgm:pt>
    <dgm:pt modelId="{6DCD1FA9-4A14-4AB3-8390-C6DD719F45E2}" type="sibTrans" cxnId="{AF7F68B6-EE11-48B5-A39C-92DDCFC951CD}">
      <dgm:prSet/>
      <dgm:spPr/>
      <dgm:t>
        <a:bodyPr/>
        <a:lstStyle/>
        <a:p>
          <a:endParaRPr lang="en-US"/>
        </a:p>
      </dgm:t>
    </dgm:pt>
    <dgm:pt modelId="{23643ECF-0DCB-4BBF-BCC5-70ED15FAD2E8}">
      <dgm:prSet custT="1"/>
      <dgm:spPr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635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13792" tIns="65024" rIns="113792" bIns="65024" numCol="1" spcCol="1270" anchor="ctr" anchorCtr="0"/>
        <a:lstStyle/>
        <a:p>
          <a:pPr>
            <a:lnSpc>
              <a:spcPct val="90000"/>
            </a:lnSpc>
            <a:spcAft>
              <a:spcPts val="1200"/>
            </a:spcAft>
          </a:pPr>
          <a:r>
            <a:rPr lang="en-US" sz="16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YTD Housing Assistance Programs</a:t>
          </a:r>
        </a:p>
      </dgm:t>
    </dgm:pt>
    <dgm:pt modelId="{295F224C-85DC-4990-ADDC-AE9CAFFB9B45}" type="sibTrans" cxnId="{1CDF8413-CB42-4BB1-80BB-EDCBC1022397}">
      <dgm:prSet/>
      <dgm:spPr/>
      <dgm:t>
        <a:bodyPr/>
        <a:lstStyle/>
        <a:p>
          <a:endParaRPr lang="en-US"/>
        </a:p>
      </dgm:t>
    </dgm:pt>
    <dgm:pt modelId="{9D268D88-841B-4376-9ED3-A45D8720D2F1}" type="parTrans" cxnId="{1CDF8413-CB42-4BB1-80BB-EDCBC1022397}">
      <dgm:prSet/>
      <dgm:spPr/>
      <dgm:t>
        <a:bodyPr/>
        <a:lstStyle/>
        <a:p>
          <a:endParaRPr lang="en-US"/>
        </a:p>
      </dgm:t>
    </dgm:pt>
    <dgm:pt modelId="{901ADE87-544A-44F8-9B80-455C9F6CFE8C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10</a:t>
          </a:r>
        </a:p>
      </dgm:t>
    </dgm:pt>
    <dgm:pt modelId="{2C5211A5-35A1-414C-B203-318B1E168803}" type="parTrans" cxnId="{EAA4D5E5-721D-43D1-B4A8-614B71327236}">
      <dgm:prSet/>
      <dgm:spPr/>
      <dgm:t>
        <a:bodyPr/>
        <a:lstStyle/>
        <a:p>
          <a:endParaRPr lang="en-US"/>
        </a:p>
      </dgm:t>
    </dgm:pt>
    <dgm:pt modelId="{3A982A0C-4C81-4914-A9A2-C55AB0C22C58}" type="sibTrans" cxnId="{EAA4D5E5-721D-43D1-B4A8-614B71327236}">
      <dgm:prSet/>
      <dgm:spPr/>
      <dgm:t>
        <a:bodyPr/>
        <a:lstStyle/>
        <a:p>
          <a:endParaRPr lang="en-US"/>
        </a:p>
      </dgm:t>
    </dgm:pt>
    <dgm:pt modelId="{5F3C76E6-41D3-4DDE-8232-092D0139FE3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Bringing Families Home (BFH): 2</a:t>
          </a:r>
        </a:p>
      </dgm:t>
    </dgm:pt>
    <dgm:pt modelId="{D16C1EFB-24C4-49DC-B005-7F7B26002238}" type="parTrans" cxnId="{5B630B2E-EA08-4DF6-A2ED-F8ECE0C5C38C}">
      <dgm:prSet/>
      <dgm:spPr/>
      <dgm:t>
        <a:bodyPr/>
        <a:lstStyle/>
        <a:p>
          <a:endParaRPr lang="en-US"/>
        </a:p>
      </dgm:t>
    </dgm:pt>
    <dgm:pt modelId="{F0EC02F3-CBDA-405B-BCC7-663C30A76E34}" type="sibTrans" cxnId="{5B630B2E-EA08-4DF6-A2ED-F8ECE0C5C38C}">
      <dgm:prSet/>
      <dgm:spPr/>
      <dgm:t>
        <a:bodyPr/>
        <a:lstStyle/>
        <a:p>
          <a:endParaRPr lang="en-US"/>
        </a:p>
      </dgm:t>
    </dgm:pt>
    <dgm:pt modelId="{13D3DACD-BC91-444E-BE86-C95E308B6E05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 (UA): 3</a:t>
          </a:r>
        </a:p>
      </dgm:t>
    </dgm:pt>
    <dgm:pt modelId="{5B712829-F794-45B3-BFCF-DC9B94B3EF8C}" type="parTrans" cxnId="{DE007205-9FEA-401F-8301-917CF318D5F0}">
      <dgm:prSet/>
      <dgm:spPr/>
      <dgm:t>
        <a:bodyPr/>
        <a:lstStyle/>
        <a:p>
          <a:endParaRPr lang="en-US"/>
        </a:p>
      </dgm:t>
    </dgm:pt>
    <dgm:pt modelId="{FAB62683-9552-46CD-8826-91FA54A9CF2F}" type="sibTrans" cxnId="{DE007205-9FEA-401F-8301-917CF318D5F0}">
      <dgm:prSet/>
      <dgm:spPr/>
      <dgm:t>
        <a:bodyPr/>
        <a:lstStyle/>
        <a:p>
          <a:endParaRPr lang="en-US"/>
        </a:p>
      </dgm:t>
    </dgm:pt>
    <dgm:pt modelId="{7C23C7BF-E7BA-42D6-9A8B-EFE996E34B8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4</a:t>
          </a:r>
        </a:p>
      </dgm:t>
    </dgm:pt>
    <dgm:pt modelId="{2CC96100-0D30-4083-8090-7E53BA4D678E}" type="parTrans" cxnId="{46FE8A3F-6AA4-47F9-9163-B9F3B45BAF7F}">
      <dgm:prSet/>
      <dgm:spPr/>
      <dgm:t>
        <a:bodyPr/>
        <a:lstStyle/>
        <a:p>
          <a:endParaRPr lang="en-US"/>
        </a:p>
      </dgm:t>
    </dgm:pt>
    <dgm:pt modelId="{8AD96D7F-D15C-4F54-AF64-462A230F1715}" type="sibTrans" cxnId="{46FE8A3F-6AA4-47F9-9163-B9F3B45BAF7F}">
      <dgm:prSet/>
      <dgm:spPr/>
      <dgm:t>
        <a:bodyPr/>
        <a:lstStyle/>
        <a:p>
          <a:endParaRPr lang="en-US"/>
        </a:p>
      </dgm:t>
    </dgm:pt>
    <dgm:pt modelId="{439F4262-765A-4E7B-9670-11F8A6639B83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</a:t>
          </a: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: 6</a:t>
          </a:r>
        </a:p>
      </dgm:t>
    </dgm:pt>
    <dgm:pt modelId="{56892A35-766A-4B24-972D-FB628409F17C}" type="parTrans" cxnId="{7F811A31-B876-4A71-8117-85EC922A1916}">
      <dgm:prSet/>
      <dgm:spPr/>
      <dgm:t>
        <a:bodyPr/>
        <a:lstStyle/>
        <a:p>
          <a:endParaRPr lang="en-US"/>
        </a:p>
      </dgm:t>
    </dgm:pt>
    <dgm:pt modelId="{8826BCE2-96F6-49B7-BB80-91EFCC9B71C5}" type="sibTrans" cxnId="{7F811A31-B876-4A71-8117-85EC922A1916}">
      <dgm:prSet/>
      <dgm:spPr/>
      <dgm:t>
        <a:bodyPr/>
        <a:lstStyle/>
        <a:p>
          <a:endParaRPr lang="en-US"/>
        </a:p>
      </dgm:t>
    </dgm:pt>
    <dgm:pt modelId="{E800E76F-031B-4B3B-B903-2D6D422788BD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en-US" sz="1100" b="1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A13246FC-B8BA-4843-9CCE-CA9C43B90E3D}" type="parTrans" cxnId="{FCA5B59A-95DA-4ECE-A977-40B88CEE852F}">
      <dgm:prSet/>
      <dgm:spPr/>
      <dgm:t>
        <a:bodyPr/>
        <a:lstStyle/>
        <a:p>
          <a:endParaRPr lang="en-US"/>
        </a:p>
      </dgm:t>
    </dgm:pt>
    <dgm:pt modelId="{6F65A51F-0829-4BD2-81B6-9DA6EA4C5BED}" type="sibTrans" cxnId="{FCA5B59A-95DA-4ECE-A977-40B88CEE852F}">
      <dgm:prSet/>
      <dgm:spPr/>
      <dgm:t>
        <a:bodyPr/>
        <a:lstStyle/>
        <a:p>
          <a:endParaRPr lang="en-US"/>
        </a:p>
      </dgm:t>
    </dgm:pt>
    <dgm:pt modelId="{1F8CDC01-001F-4A08-A842-F8BFCB4A90D6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Clients Enrolled</a:t>
          </a:r>
        </a:p>
      </dgm:t>
    </dgm:pt>
    <dgm:pt modelId="{367A654D-8414-4F6D-A73B-FB72F9ACB3AD}" type="parTrans" cxnId="{B123EE4F-D095-49D1-AEB0-809D06500887}">
      <dgm:prSet/>
      <dgm:spPr/>
      <dgm:t>
        <a:bodyPr/>
        <a:lstStyle/>
        <a:p>
          <a:endParaRPr lang="en-US"/>
        </a:p>
      </dgm:t>
    </dgm:pt>
    <dgm:pt modelId="{8758F189-85EB-46BB-B9FA-F9F41DC12CA2}" type="sibTrans" cxnId="{B123EE4F-D095-49D1-AEB0-809D06500887}">
      <dgm:prSet/>
      <dgm:spPr/>
      <dgm:t>
        <a:bodyPr/>
        <a:lstStyle/>
        <a:p>
          <a:endParaRPr lang="en-US"/>
        </a:p>
      </dgm:t>
    </dgm:pt>
    <dgm:pt modelId="{159C8366-FC49-4184-A63B-0C74E119EC81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Clients Carried over from Previous Month:</a:t>
          </a:r>
        </a:p>
      </dgm:t>
    </dgm:pt>
    <dgm:pt modelId="{22231979-6C67-4D05-838F-B3C4B9424075}" type="parTrans" cxnId="{D2CC756D-CD9B-40E0-9670-36C118292798}">
      <dgm:prSet/>
      <dgm:spPr/>
      <dgm:t>
        <a:bodyPr/>
        <a:lstStyle/>
        <a:p>
          <a:endParaRPr lang="en-US"/>
        </a:p>
      </dgm:t>
    </dgm:pt>
    <dgm:pt modelId="{6462DF06-957C-4AD0-ABEA-9A468BEC0DB1}" type="sibTrans" cxnId="{D2CC756D-CD9B-40E0-9670-36C118292798}">
      <dgm:prSet/>
      <dgm:spPr/>
      <dgm:t>
        <a:bodyPr/>
        <a:lstStyle/>
        <a:p>
          <a:endParaRPr lang="en-US"/>
        </a:p>
      </dgm:t>
    </dgm:pt>
    <dgm:pt modelId="{CAF56ED4-1807-419E-9D0E-F3B7DD4BA0A4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70</a:t>
          </a:r>
        </a:p>
      </dgm:t>
    </dgm:pt>
    <dgm:pt modelId="{13FB0E91-EAB9-4E7A-ADEE-341BF98AE0F3}" type="parTrans" cxnId="{6C09FD93-7435-4AEF-88AF-5B44A1778D59}">
      <dgm:prSet/>
      <dgm:spPr/>
      <dgm:t>
        <a:bodyPr/>
        <a:lstStyle/>
        <a:p>
          <a:endParaRPr lang="en-US"/>
        </a:p>
      </dgm:t>
    </dgm:pt>
    <dgm:pt modelId="{97EB9150-6652-443D-92C0-08E5A31B5DF1}" type="sibTrans" cxnId="{6C09FD93-7435-4AEF-88AF-5B44A1778D59}">
      <dgm:prSet/>
      <dgm:spPr/>
      <dgm:t>
        <a:bodyPr/>
        <a:lstStyle/>
        <a:p>
          <a:endParaRPr lang="en-US"/>
        </a:p>
      </dgm:t>
    </dgm:pt>
    <dgm:pt modelId="{C79D1FBB-696D-4FAC-B987-49766D44059F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Bringing Families Home (BFH): 13</a:t>
          </a:r>
        </a:p>
      </dgm:t>
    </dgm:pt>
    <dgm:pt modelId="{D05D5594-B030-42AD-994F-3F275C8714ED}" type="parTrans" cxnId="{E2226022-E8AA-4E49-945A-F043DA8D2872}">
      <dgm:prSet/>
      <dgm:spPr/>
      <dgm:t>
        <a:bodyPr/>
        <a:lstStyle/>
        <a:p>
          <a:endParaRPr lang="en-US"/>
        </a:p>
      </dgm:t>
    </dgm:pt>
    <dgm:pt modelId="{46013633-89A8-4475-8669-0969A986FADF}" type="sibTrans" cxnId="{E2226022-E8AA-4E49-945A-F043DA8D2872}">
      <dgm:prSet/>
      <dgm:spPr/>
      <dgm:t>
        <a:bodyPr/>
        <a:lstStyle/>
        <a:p>
          <a:endParaRPr lang="en-US"/>
        </a:p>
      </dgm:t>
    </dgm:pt>
    <dgm:pt modelId="{4AEC231D-B6D0-45FA-9BEF-C0298ADF9BD6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 (UA): 31</a:t>
          </a:r>
        </a:p>
      </dgm:t>
    </dgm:pt>
    <dgm:pt modelId="{46687CB3-68DE-4C44-B35A-0886AEEDAD16}" type="parTrans" cxnId="{6F58864E-2047-4EBD-BE12-AF198CFCE5FA}">
      <dgm:prSet/>
      <dgm:spPr/>
      <dgm:t>
        <a:bodyPr/>
        <a:lstStyle/>
        <a:p>
          <a:endParaRPr lang="en-US"/>
        </a:p>
      </dgm:t>
    </dgm:pt>
    <dgm:pt modelId="{5BBAB7EC-14CB-4F44-822A-FE082E2D09E8}" type="sibTrans" cxnId="{6F58864E-2047-4EBD-BE12-AF198CFCE5FA}">
      <dgm:prSet/>
      <dgm:spPr/>
      <dgm:t>
        <a:bodyPr/>
        <a:lstStyle/>
        <a:p>
          <a:endParaRPr lang="en-US"/>
        </a:p>
      </dgm:t>
    </dgm:pt>
    <dgm:pt modelId="{A953C109-C04B-4C5A-9AF1-6459FA8B8703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17</a:t>
          </a:r>
        </a:p>
      </dgm:t>
    </dgm:pt>
    <dgm:pt modelId="{A4CF27CE-2C15-4D96-A7E3-FEF107F14A9F}" type="parTrans" cxnId="{542E2DA7-2F26-4537-8604-518A371F61BD}">
      <dgm:prSet/>
      <dgm:spPr/>
      <dgm:t>
        <a:bodyPr/>
        <a:lstStyle/>
        <a:p>
          <a:endParaRPr lang="en-US"/>
        </a:p>
      </dgm:t>
    </dgm:pt>
    <dgm:pt modelId="{3BD2197B-ADE9-47A7-90E7-D4131454E446}" type="sibTrans" cxnId="{542E2DA7-2F26-4537-8604-518A371F61BD}">
      <dgm:prSet/>
      <dgm:spPr/>
      <dgm:t>
        <a:bodyPr/>
        <a:lstStyle/>
        <a:p>
          <a:endParaRPr lang="en-US"/>
        </a:p>
      </dgm:t>
    </dgm:pt>
    <dgm:pt modelId="{07200523-4E3E-4D43-9896-8D2767006B14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CalAIM: 37</a:t>
          </a:r>
        </a:p>
      </dgm:t>
    </dgm:pt>
    <dgm:pt modelId="{1E88FF6D-1680-4C18-BDE3-FB83AA64ABE1}" type="parTrans" cxnId="{C706B9E8-914D-4DF2-BE3C-725CEFD4AA1B}">
      <dgm:prSet/>
      <dgm:spPr/>
      <dgm:t>
        <a:bodyPr/>
        <a:lstStyle/>
        <a:p>
          <a:endParaRPr lang="en-US"/>
        </a:p>
      </dgm:t>
    </dgm:pt>
    <dgm:pt modelId="{92BB3608-25E7-4FEE-B3E3-AD3E22BD8594}" type="sibTrans" cxnId="{C706B9E8-914D-4DF2-BE3C-725CEFD4AA1B}">
      <dgm:prSet/>
      <dgm:spPr/>
      <dgm:t>
        <a:bodyPr/>
        <a:lstStyle/>
        <a:p>
          <a:endParaRPr lang="en-US"/>
        </a:p>
      </dgm:t>
    </dgm:pt>
    <dgm:pt modelId="{3FC61B07-2354-4E88-8CEB-69AAA968E6F8}">
      <dgm:prSet custT="1"/>
      <dgm:spPr/>
      <dgm:t>
        <a:bodyPr/>
        <a:lstStyle/>
        <a:p>
          <a:pPr marL="5715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Families/Households housed during the month</a:t>
          </a:r>
        </a:p>
      </dgm:t>
    </dgm:pt>
    <dgm:pt modelId="{59813FE5-700B-46BC-B1CE-795F6BDBB9ED}" type="parTrans" cxnId="{CC8D1298-5EB3-4E17-8007-EAE49930419D}">
      <dgm:prSet/>
      <dgm:spPr/>
      <dgm:t>
        <a:bodyPr/>
        <a:lstStyle/>
        <a:p>
          <a:endParaRPr lang="en-US"/>
        </a:p>
      </dgm:t>
    </dgm:pt>
    <dgm:pt modelId="{C5FC1DAA-FA96-4031-B968-82AE04405383}" type="sibTrans" cxnId="{CC8D1298-5EB3-4E17-8007-EAE49930419D}">
      <dgm:prSet/>
      <dgm:spPr/>
      <dgm:t>
        <a:bodyPr/>
        <a:lstStyle/>
        <a:p>
          <a:endParaRPr lang="en-US"/>
        </a:p>
      </dgm:t>
    </dgm:pt>
    <dgm:pt modelId="{DE741C24-D3ED-45FF-9F44-778DBECE8CB4}">
      <dgm:prSet custT="1"/>
      <dgm:spPr/>
      <dgm:t>
        <a:bodyPr/>
        <a:lstStyle/>
        <a:p>
          <a:pPr>
            <a:lnSpc>
              <a:spcPct val="150000"/>
            </a:lnSpc>
            <a:buFont typeface="Wingdings" panose="05000000000000000000" pitchFamily="2" charset="2"/>
            <a:buChar char="v"/>
          </a:pPr>
          <a:r>
            <a:rPr lang="en-US" sz="1100" dirty="0"/>
            <a:t>Coordination with Shasta Lake City for street access and utility logistics for building to begin.</a:t>
          </a:r>
        </a:p>
      </dgm:t>
    </dgm:pt>
    <dgm:pt modelId="{6BD44256-BBCB-49E6-8881-B1A7BC580138}" type="parTrans" cxnId="{F96E6D6E-1995-4D6A-940F-EB38DC3D8BA6}">
      <dgm:prSet/>
      <dgm:spPr/>
      <dgm:t>
        <a:bodyPr/>
        <a:lstStyle/>
        <a:p>
          <a:endParaRPr lang="en-US"/>
        </a:p>
      </dgm:t>
    </dgm:pt>
    <dgm:pt modelId="{76A605E9-EEDB-4CCD-8B18-854E832EF441}" type="sibTrans" cxnId="{F96E6D6E-1995-4D6A-940F-EB38DC3D8BA6}">
      <dgm:prSet/>
      <dgm:spPr/>
      <dgm:t>
        <a:bodyPr/>
        <a:lstStyle/>
        <a:p>
          <a:endParaRPr lang="en-US"/>
        </a:p>
      </dgm:t>
    </dgm:pt>
    <dgm:pt modelId="{58B26C8E-9E1A-4D66-9586-F23A1EA5E047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5</a:t>
          </a:r>
        </a:p>
      </dgm:t>
    </dgm:pt>
    <dgm:pt modelId="{43CD3D14-7038-4E79-873F-9513F79922FB}" type="parTrans" cxnId="{49DF7A58-B839-416D-A2AD-2F4CA0087132}">
      <dgm:prSet/>
      <dgm:spPr/>
      <dgm:t>
        <a:bodyPr/>
        <a:lstStyle/>
        <a:p>
          <a:endParaRPr lang="en-US"/>
        </a:p>
      </dgm:t>
    </dgm:pt>
    <dgm:pt modelId="{DFDF972F-66B2-4473-9274-999E1D55B94D}" type="sibTrans" cxnId="{49DF7A58-B839-416D-A2AD-2F4CA0087132}">
      <dgm:prSet/>
      <dgm:spPr/>
      <dgm:t>
        <a:bodyPr/>
        <a:lstStyle/>
        <a:p>
          <a:endParaRPr lang="en-US"/>
        </a:p>
      </dgm:t>
    </dgm:pt>
    <dgm:pt modelId="{2C21B19E-709A-4604-B662-33C31E996EF1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Bringing Families Home (BFH): 1</a:t>
          </a:r>
        </a:p>
      </dgm:t>
    </dgm:pt>
    <dgm:pt modelId="{F997559E-2EF9-4BAF-9642-39C6291A969D}" type="parTrans" cxnId="{E3CA0C32-AD51-47AC-BAB0-24E1EF245611}">
      <dgm:prSet/>
      <dgm:spPr/>
      <dgm:t>
        <a:bodyPr/>
        <a:lstStyle/>
        <a:p>
          <a:endParaRPr lang="en-US"/>
        </a:p>
      </dgm:t>
    </dgm:pt>
    <dgm:pt modelId="{CF31BA5F-49EC-4184-81D4-51DAA96B5EC4}" type="sibTrans" cxnId="{E3CA0C32-AD51-47AC-BAB0-24E1EF245611}">
      <dgm:prSet/>
      <dgm:spPr/>
      <dgm:t>
        <a:bodyPr/>
        <a:lstStyle/>
        <a:p>
          <a:endParaRPr lang="en-US"/>
        </a:p>
      </dgm:t>
    </dgm:pt>
    <dgm:pt modelId="{D26381C1-1C4A-437E-8F8E-F14889F82778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Adults (UA): 0</a:t>
          </a:r>
        </a:p>
      </dgm:t>
    </dgm:pt>
    <dgm:pt modelId="{35676822-F867-4067-9A1B-8E3A26757C71}" type="parTrans" cxnId="{A84FBEF2-F2FD-4681-B808-10D077D4617F}">
      <dgm:prSet/>
      <dgm:spPr/>
      <dgm:t>
        <a:bodyPr/>
        <a:lstStyle/>
        <a:p>
          <a:endParaRPr lang="en-US"/>
        </a:p>
      </dgm:t>
    </dgm:pt>
    <dgm:pt modelId="{E7C14DB3-9818-4211-9940-A6A413443F68}" type="sibTrans" cxnId="{A84FBEF2-F2FD-4681-B808-10D077D4617F}">
      <dgm:prSet/>
      <dgm:spPr/>
      <dgm:t>
        <a:bodyPr/>
        <a:lstStyle/>
        <a:p>
          <a:endParaRPr lang="en-US"/>
        </a:p>
      </dgm:t>
    </dgm:pt>
    <dgm:pt modelId="{74862CF8-A5EE-4915-8BA1-F1FD4D64CA82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0</a:t>
          </a:r>
        </a:p>
      </dgm:t>
    </dgm:pt>
    <dgm:pt modelId="{CF651DAF-8BB6-4EE0-94BC-313D50D8B56E}" type="parTrans" cxnId="{55A2E9B9-857D-40D9-949D-E144557F31AB}">
      <dgm:prSet/>
      <dgm:spPr/>
      <dgm:t>
        <a:bodyPr/>
        <a:lstStyle/>
        <a:p>
          <a:endParaRPr lang="en-US"/>
        </a:p>
      </dgm:t>
    </dgm:pt>
    <dgm:pt modelId="{FDFEBB65-60C4-4CFD-9BD2-69ADE4E592C7}" type="sibTrans" cxnId="{55A2E9B9-857D-40D9-949D-E144557F31AB}">
      <dgm:prSet/>
      <dgm:spPr/>
      <dgm:t>
        <a:bodyPr/>
        <a:lstStyle/>
        <a:p>
          <a:endParaRPr lang="en-US"/>
        </a:p>
      </dgm:t>
    </dgm:pt>
    <dgm:pt modelId="{EBAFB622-EAF8-4FF1-9942-996AB55CE43B}">
      <dgm:prSet custT="1"/>
      <dgm:spPr/>
      <dgm:t>
        <a:bodyPr/>
        <a:lstStyle/>
        <a:p>
          <a:pPr marL="182880">
            <a:lnSpc>
              <a:spcPct val="90000"/>
            </a:lnSpc>
            <a:spcBef>
              <a:spcPts val="60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</a:t>
          </a: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: 0</a:t>
          </a:r>
        </a:p>
      </dgm:t>
    </dgm:pt>
    <dgm:pt modelId="{34013513-1D9B-4E6D-B231-CDFD0ECC08E7}" type="parTrans" cxnId="{A14F8972-D86B-4633-8B25-F526254E2E70}">
      <dgm:prSet/>
      <dgm:spPr/>
      <dgm:t>
        <a:bodyPr/>
        <a:lstStyle/>
        <a:p>
          <a:endParaRPr lang="en-US"/>
        </a:p>
      </dgm:t>
    </dgm:pt>
    <dgm:pt modelId="{5768CC43-42E7-46B5-93A1-A90198CA7616}" type="sibTrans" cxnId="{A14F8972-D86B-4633-8B25-F526254E2E70}">
      <dgm:prSet/>
      <dgm:spPr/>
      <dgm:t>
        <a:bodyPr/>
        <a:lstStyle/>
        <a:p>
          <a:endParaRPr lang="en-US"/>
        </a:p>
      </dgm:t>
    </dgm:pt>
    <dgm:pt modelId="{92501E4D-F33B-4FEA-8907-77CD53871C80}">
      <dgm:prSet custT="1"/>
      <dgm:spPr/>
      <dgm:t>
        <a:bodyPr/>
        <a:lstStyle/>
        <a:p>
          <a:pPr marL="91440" lvl="1" indent="0" defTabSz="533400">
            <a:lnSpc>
              <a:spcPct val="100000"/>
            </a:lnSpc>
            <a:spcBef>
              <a:spcPts val="60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i="0" dirty="0">
              <a:solidFill>
                <a:schemeClr val="tx1"/>
              </a:solidFill>
            </a:rPr>
            <a:t>YTD Utility Payment Assistance: 23</a:t>
          </a:r>
          <a:endParaRPr lang="en-US" sz="1100" b="1" i="0" dirty="0"/>
        </a:p>
      </dgm:t>
    </dgm:pt>
    <dgm:pt modelId="{76B5CB34-34C8-441D-8B8B-9A2C4368F877}" type="parTrans" cxnId="{46220207-2113-4012-AC49-F757E388DD1A}">
      <dgm:prSet/>
      <dgm:spPr/>
      <dgm:t>
        <a:bodyPr/>
        <a:lstStyle/>
        <a:p>
          <a:endParaRPr lang="en-US"/>
        </a:p>
      </dgm:t>
    </dgm:pt>
    <dgm:pt modelId="{EF27615E-06C9-491E-8931-03C309481A6B}" type="sibTrans" cxnId="{46220207-2113-4012-AC49-F757E388DD1A}">
      <dgm:prSet/>
      <dgm:spPr/>
      <dgm:t>
        <a:bodyPr/>
        <a:lstStyle/>
        <a:p>
          <a:endParaRPr lang="en-US"/>
        </a:p>
      </dgm:t>
    </dgm:pt>
    <dgm:pt modelId="{19E1F4D0-BA8D-4F80-8D65-0B5498295543}" type="pres">
      <dgm:prSet presAssocID="{E07ED565-71BC-46B7-A2A9-C06C021BB12D}" presName="Name0" presStyleCnt="0">
        <dgm:presLayoutVars>
          <dgm:dir/>
          <dgm:animLvl val="lvl"/>
          <dgm:resizeHandles val="exact"/>
        </dgm:presLayoutVars>
      </dgm:prSet>
      <dgm:spPr/>
    </dgm:pt>
    <dgm:pt modelId="{ED9433FD-22B2-406C-8E1C-7CFC858B7446}" type="pres">
      <dgm:prSet presAssocID="{844BD450-0E13-41A3-AB7E-48ED9F9FF921}" presName="composite" presStyleCnt="0"/>
      <dgm:spPr/>
    </dgm:pt>
    <dgm:pt modelId="{39DF3D95-3B19-4A92-BF4D-8AEDFE171B43}" type="pres">
      <dgm:prSet presAssocID="{844BD450-0E13-41A3-AB7E-48ED9F9FF92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2323FA9-6603-405D-8CBE-619089C79729}" type="pres">
      <dgm:prSet presAssocID="{844BD450-0E13-41A3-AB7E-48ED9F9FF921}" presName="desTx" presStyleLbl="alignAccFollowNode1" presStyleIdx="0" presStyleCnt="3">
        <dgm:presLayoutVars>
          <dgm:bulletEnabled val="1"/>
        </dgm:presLayoutVars>
      </dgm:prSet>
      <dgm:spPr/>
    </dgm:pt>
    <dgm:pt modelId="{07C50552-5830-4A80-A310-3BF44FD090AB}" type="pres">
      <dgm:prSet presAssocID="{56C5BCD2-29FB-455E-9A80-0C4C07B35F39}" presName="space" presStyleCnt="0"/>
      <dgm:spPr/>
    </dgm:pt>
    <dgm:pt modelId="{60A415FC-B050-4B09-A391-C357AB33B408}" type="pres">
      <dgm:prSet presAssocID="{AD6DC5A5-9BF8-42DD-9CA9-A95ECC6FA730}" presName="composite" presStyleCnt="0"/>
      <dgm:spPr/>
    </dgm:pt>
    <dgm:pt modelId="{E1F0702D-3BBA-4949-8114-EB4964DE098F}" type="pres">
      <dgm:prSet presAssocID="{AD6DC5A5-9BF8-42DD-9CA9-A95ECC6FA73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EC1636B-9011-4CF1-AD19-A2AFC24182A7}" type="pres">
      <dgm:prSet presAssocID="{AD6DC5A5-9BF8-42DD-9CA9-A95ECC6FA730}" presName="desTx" presStyleLbl="alignAccFollowNode1" presStyleIdx="1" presStyleCnt="3" custLinFactNeighborX="316" custLinFactNeighborY="898">
        <dgm:presLayoutVars>
          <dgm:bulletEnabled val="1"/>
        </dgm:presLayoutVars>
      </dgm:prSet>
      <dgm:spPr/>
    </dgm:pt>
    <dgm:pt modelId="{7F4B06AE-FBD5-4428-B15D-F5EF7F59B8C6}" type="pres">
      <dgm:prSet presAssocID="{D5803DC8-E30A-4E97-93FD-57B668068135}" presName="space" presStyleCnt="0"/>
      <dgm:spPr/>
    </dgm:pt>
    <dgm:pt modelId="{A439F9BD-9B5E-4B30-8668-A499C583E34F}" type="pres">
      <dgm:prSet presAssocID="{23643ECF-0DCB-4BBF-BCC5-70ED15FAD2E8}" presName="composite" presStyleCnt="0"/>
      <dgm:spPr/>
    </dgm:pt>
    <dgm:pt modelId="{18B7FA67-5E47-4FE2-B8BF-0214694CBCA6}" type="pres">
      <dgm:prSet presAssocID="{23643ECF-0DCB-4BBF-BCC5-70ED15FAD2E8}" presName="parTx" presStyleLbl="alignNode1" presStyleIdx="2" presStyleCnt="3">
        <dgm:presLayoutVars>
          <dgm:chMax val="0"/>
          <dgm:chPref val="0"/>
          <dgm:bulletEnabled val="1"/>
        </dgm:presLayoutVars>
      </dgm:prSet>
      <dgm:spPr>
        <a:xfrm>
          <a:off x="9106601" y="3591"/>
          <a:ext cx="2661454" cy="864000"/>
        </a:xfrm>
        <a:prstGeom prst="rect">
          <a:avLst/>
        </a:prstGeom>
      </dgm:spPr>
    </dgm:pt>
    <dgm:pt modelId="{CCDA5FB9-2095-4827-8DAE-2BD54C1735D3}" type="pres">
      <dgm:prSet presAssocID="{23643ECF-0DCB-4BBF-BCC5-70ED15FAD2E8}" presName="desTx" presStyleLbl="alignAccFollowNode1" presStyleIdx="2" presStyleCnt="3" custLinFactNeighborX="424">
        <dgm:presLayoutVars>
          <dgm:bulletEnabled val="1"/>
        </dgm:presLayoutVars>
      </dgm:prSet>
      <dgm:spPr/>
    </dgm:pt>
  </dgm:ptLst>
  <dgm:cxnLst>
    <dgm:cxn modelId="{DE007205-9FEA-401F-8301-917CF318D5F0}" srcId="{23643ECF-0DCB-4BBF-BCC5-70ED15FAD2E8}" destId="{13D3DACD-BC91-444E-BE86-C95E308B6E05}" srcOrd="3" destOrd="0" parTransId="{5B712829-F794-45B3-BFCF-DC9B94B3EF8C}" sibTransId="{FAB62683-9552-46CD-8826-91FA54A9CF2F}"/>
    <dgm:cxn modelId="{46220207-2113-4012-AC49-F757E388DD1A}" srcId="{AD6DC5A5-9BF8-42DD-9CA9-A95ECC6FA730}" destId="{92501E4D-F33B-4FEA-8907-77CD53871C80}" srcOrd="7" destOrd="0" parTransId="{76B5CB34-34C8-441D-8B8B-9A2C4368F877}" sibTransId="{EF27615E-06C9-491E-8931-03C309481A6B}"/>
    <dgm:cxn modelId="{426CAD0B-5624-4726-B3EB-3475AE1D7701}" type="presOf" srcId="{58B26C8E-9E1A-4D66-9586-F23A1EA5E047}" destId="{CCDA5FB9-2095-4827-8DAE-2BD54C1735D3}" srcOrd="0" destOrd="13" presId="urn:microsoft.com/office/officeart/2005/8/layout/hList1"/>
    <dgm:cxn modelId="{D76A7F0C-0F62-45CE-9D1B-8A7276BDE033}" type="presOf" srcId="{1DABD455-EDC0-4B9C-8537-CBD2DA980CF1}" destId="{FEC1636B-9011-4CF1-AD19-A2AFC24182A7}" srcOrd="0" destOrd="12" presId="urn:microsoft.com/office/officeart/2005/8/layout/hList1"/>
    <dgm:cxn modelId="{DB06920E-A1F3-410E-9D73-0B9A58AB4335}" type="presOf" srcId="{0EC65638-EA72-41CF-9F35-242E05C35B16}" destId="{FEC1636B-9011-4CF1-AD19-A2AFC24182A7}" srcOrd="0" destOrd="5" presId="urn:microsoft.com/office/officeart/2005/8/layout/hList1"/>
    <dgm:cxn modelId="{85C9B70F-C676-4F31-BDAF-EFA638072916}" srcId="{1C6AB573-CE55-489F-830E-DA26F67C33B7}" destId="{8AE35CEA-D4CC-4C2F-94F8-15679127A32D}" srcOrd="0" destOrd="0" parTransId="{2ECB3CDD-E062-4CD5-8A08-67DA01EE9CE7}" sibTransId="{6E7173E4-9586-4F67-94E0-83BDF19E3730}"/>
    <dgm:cxn modelId="{1CDF8413-CB42-4BB1-80BB-EDCBC1022397}" srcId="{E07ED565-71BC-46B7-A2A9-C06C021BB12D}" destId="{23643ECF-0DCB-4BBF-BCC5-70ED15FAD2E8}" srcOrd="2" destOrd="0" parTransId="{9D268D88-841B-4376-9ED3-A45D8720D2F1}" sibTransId="{295F224C-85DC-4990-ADDC-AE9CAFFB9B45}"/>
    <dgm:cxn modelId="{B961C813-99CF-46C4-854E-247FC1DCC36B}" type="presOf" srcId="{6E2368C5-72E9-4ED4-A288-988E5E05F645}" destId="{92323FA9-6603-405D-8CBE-619089C79729}" srcOrd="0" destOrd="3" presId="urn:microsoft.com/office/officeart/2005/8/layout/hList1"/>
    <dgm:cxn modelId="{3F4B8814-CF1D-4676-A771-F588B48293A3}" srcId="{E07ED565-71BC-46B7-A2A9-C06C021BB12D}" destId="{844BD450-0E13-41A3-AB7E-48ED9F9FF921}" srcOrd="0" destOrd="0" parTransId="{56F30866-EABE-48C6-BE21-2B92E2EB5D30}" sibTransId="{56C5BCD2-29FB-455E-9A80-0C4C07B35F39}"/>
    <dgm:cxn modelId="{D3807E15-9395-437B-BF48-109EE607C492}" srcId="{F9DFD597-612A-4EA7-9E9A-602E80148385}" destId="{1CF02F90-C60D-4669-9545-9AAE4645C507}" srcOrd="0" destOrd="0" parTransId="{E5AB732B-A0B8-48AA-8023-2EC6385FCEFC}" sibTransId="{51BE144F-6E54-4C8D-AC56-A00CD126FEB1}"/>
    <dgm:cxn modelId="{0D49DD17-3F8B-4176-8D5F-CCBFC5B666CA}" type="presOf" srcId="{844BD450-0E13-41A3-AB7E-48ED9F9FF921}" destId="{39DF3D95-3B19-4A92-BF4D-8AEDFE171B43}" srcOrd="0" destOrd="0" presId="urn:microsoft.com/office/officeart/2005/8/layout/hList1"/>
    <dgm:cxn modelId="{00001419-DC2B-4EC4-AA66-37518D95CA5B}" type="presOf" srcId="{23643ECF-0DCB-4BBF-BCC5-70ED15FAD2E8}" destId="{18B7FA67-5E47-4FE2-B8BF-0214694CBCA6}" srcOrd="0" destOrd="0" presId="urn:microsoft.com/office/officeart/2005/8/layout/hList1"/>
    <dgm:cxn modelId="{EE6DB520-3E15-447A-9768-47A0CC0B5C3C}" type="presOf" srcId="{439F4262-765A-4E7B-9670-11F8A6639B83}" destId="{CCDA5FB9-2095-4827-8DAE-2BD54C1735D3}" srcOrd="0" destOrd="5" presId="urn:microsoft.com/office/officeart/2005/8/layout/hList1"/>
    <dgm:cxn modelId="{E2226022-E8AA-4E49-945A-F043DA8D2872}" srcId="{23643ECF-0DCB-4BBF-BCC5-70ED15FAD2E8}" destId="{C79D1FBB-696D-4FAC-B987-49766D44059F}" srcOrd="8" destOrd="0" parTransId="{D05D5594-B030-42AD-994F-3F275C8714ED}" sibTransId="{46013633-89A8-4475-8669-0969A986FADF}"/>
    <dgm:cxn modelId="{A2069824-1F55-4494-AADF-3509FC09D8C1}" type="presOf" srcId="{F9DFD597-612A-4EA7-9E9A-602E80148385}" destId="{FEC1636B-9011-4CF1-AD19-A2AFC24182A7}" srcOrd="0" destOrd="2" presId="urn:microsoft.com/office/officeart/2005/8/layout/hList1"/>
    <dgm:cxn modelId="{8BBA7C25-C980-4CD4-A045-7CCFD76AB3B3}" type="presOf" srcId="{4AEC231D-B6D0-45FA-9BEF-C0298ADF9BD6}" destId="{CCDA5FB9-2095-4827-8DAE-2BD54C1735D3}" srcOrd="0" destOrd="9" presId="urn:microsoft.com/office/officeart/2005/8/layout/hList1"/>
    <dgm:cxn modelId="{E6674428-6F61-416B-BE0C-C97888D38478}" type="presOf" srcId="{5E5EC6FA-CB87-411B-8866-9B88D8A26E84}" destId="{FEC1636B-9011-4CF1-AD19-A2AFC24182A7}" srcOrd="0" destOrd="4" presId="urn:microsoft.com/office/officeart/2005/8/layout/hList1"/>
    <dgm:cxn modelId="{FCBBC628-FE9C-4E6C-97F8-2ED3F4FF8606}" type="presOf" srcId="{CAF56ED4-1807-419E-9D0E-F3B7DD4BA0A4}" destId="{CCDA5FB9-2095-4827-8DAE-2BD54C1735D3}" srcOrd="0" destOrd="7" presId="urn:microsoft.com/office/officeart/2005/8/layout/hList1"/>
    <dgm:cxn modelId="{BFD1F529-BEC4-4389-919E-B344396B22D4}" type="presOf" srcId="{F2FECEBD-018E-4103-B1EE-8FBF0569C794}" destId="{FEC1636B-9011-4CF1-AD19-A2AFC24182A7}" srcOrd="0" destOrd="0" presId="urn:microsoft.com/office/officeart/2005/8/layout/hList1"/>
    <dgm:cxn modelId="{F07F452D-D488-414F-A6B7-293162E1DA27}" type="presOf" srcId="{E7D0B2E4-F52D-45E8-9AFB-3E9C420C32CE}" destId="{FEC1636B-9011-4CF1-AD19-A2AFC24182A7}" srcOrd="0" destOrd="1" presId="urn:microsoft.com/office/officeart/2005/8/layout/hList1"/>
    <dgm:cxn modelId="{5B630B2E-EA08-4DF6-A2ED-F8ECE0C5C38C}" srcId="{23643ECF-0DCB-4BBF-BCC5-70ED15FAD2E8}" destId="{5F3C76E6-41D3-4DDE-8232-092D0139FE3E}" srcOrd="2" destOrd="0" parTransId="{D16C1EFB-24C4-49DC-B005-7F7B26002238}" sibTransId="{F0EC02F3-CBDA-405B-BCC7-663C30A76E34}"/>
    <dgm:cxn modelId="{7F811A31-B876-4A71-8117-85EC922A1916}" srcId="{23643ECF-0DCB-4BBF-BCC5-70ED15FAD2E8}" destId="{439F4262-765A-4E7B-9670-11F8A6639B83}" srcOrd="5" destOrd="0" parTransId="{56892A35-766A-4B24-972D-FB628409F17C}" sibTransId="{8826BCE2-96F6-49B7-BB80-91EFCC9B71C5}"/>
    <dgm:cxn modelId="{E3CA0C32-AD51-47AC-BAB0-24E1EF245611}" srcId="{23643ECF-0DCB-4BBF-BCC5-70ED15FAD2E8}" destId="{2C21B19E-709A-4604-B662-33C31E996EF1}" srcOrd="14" destOrd="0" parTransId="{F997559E-2EF9-4BAF-9642-39C6291A969D}" sibTransId="{CF31BA5F-49EC-4184-81D4-51DAA96B5EC4}"/>
    <dgm:cxn modelId="{55208632-533C-44DB-8825-B15C985DD174}" type="presOf" srcId="{92501E4D-F33B-4FEA-8907-77CD53871C80}" destId="{FEC1636B-9011-4CF1-AD19-A2AFC24182A7}" srcOrd="0" destOrd="13" presId="urn:microsoft.com/office/officeart/2005/8/layout/hList1"/>
    <dgm:cxn modelId="{85852833-8620-402D-8E26-3FB40B1CC15E}" srcId="{5817DF2E-A4C0-4F37-B1F2-4D56F5E69FDD}" destId="{C6179298-7A29-4694-8867-EC778EA832A2}" srcOrd="0" destOrd="0" parTransId="{8778FE52-B3FD-4847-8F56-583C987C6DA4}" sibTransId="{D0F7AFE7-1CD5-4619-881E-74332BFFA9D0}"/>
    <dgm:cxn modelId="{6472593B-FE26-4ECD-BE21-51505C302BEA}" srcId="{AD6DC5A5-9BF8-42DD-9CA9-A95ECC6FA730}" destId="{F2FECEBD-018E-4103-B1EE-8FBF0569C794}" srcOrd="0" destOrd="0" parTransId="{BAE9A853-9665-4036-91FD-5718E241124F}" sibTransId="{B0A0C345-8A32-4835-A29E-FA86D4B02C2C}"/>
    <dgm:cxn modelId="{46FE8A3F-6AA4-47F9-9163-B9F3B45BAF7F}" srcId="{23643ECF-0DCB-4BBF-BCC5-70ED15FAD2E8}" destId="{7C23C7BF-E7BA-42D6-9A8B-EFE996E34B80}" srcOrd="4" destOrd="0" parTransId="{2CC96100-0D30-4083-8090-7E53BA4D678E}" sibTransId="{8AD96D7F-D15C-4F54-AF64-462A230F1715}"/>
    <dgm:cxn modelId="{CD899E5B-A01F-4BDF-B57A-D58122B56175}" type="presOf" srcId="{5817DF2E-A4C0-4F37-B1F2-4D56F5E69FDD}" destId="{FEC1636B-9011-4CF1-AD19-A2AFC24182A7}" srcOrd="0" destOrd="6" presId="urn:microsoft.com/office/officeart/2005/8/layout/hList1"/>
    <dgm:cxn modelId="{64CC9F5E-CBDA-4AF2-A59F-F39962461776}" type="presOf" srcId="{446DE82F-32E2-45CD-B87F-0753FAB0F661}" destId="{92323FA9-6603-405D-8CBE-619089C79729}" srcOrd="0" destOrd="8" presId="urn:microsoft.com/office/officeart/2005/8/layout/hList1"/>
    <dgm:cxn modelId="{9D960443-28E1-454A-A16A-CE55D1056867}" type="presOf" srcId="{159C8366-FC49-4184-A63B-0C74E119EC81}" destId="{CCDA5FB9-2095-4827-8DAE-2BD54C1735D3}" srcOrd="0" destOrd="6" presId="urn:microsoft.com/office/officeart/2005/8/layout/hList1"/>
    <dgm:cxn modelId="{B5300647-9300-4F26-8061-A7E1C0DF510A}" srcId="{E07ED565-71BC-46B7-A2A9-C06C021BB12D}" destId="{AD6DC5A5-9BF8-42DD-9CA9-A95ECC6FA730}" srcOrd="1" destOrd="0" parTransId="{116C7252-DF1A-45C7-B301-77F6744FFA1A}" sibTransId="{D5803DC8-E30A-4E97-93FD-57B668068135}"/>
    <dgm:cxn modelId="{534F524D-0399-4F94-B417-60D903F7080A}" srcId="{AD6DC5A5-9BF8-42DD-9CA9-A95ECC6FA730}" destId="{1C6AB573-CE55-489F-830E-DA26F67C33B7}" srcOrd="5" destOrd="0" parTransId="{730A7CE7-C33C-4A4E-813B-7FFC6735F480}" sibTransId="{EC4D8095-460D-4840-A3FA-B8D5D05A9CFA}"/>
    <dgm:cxn modelId="{D2CC756D-CD9B-40E0-9670-36C118292798}" srcId="{23643ECF-0DCB-4BBF-BCC5-70ED15FAD2E8}" destId="{159C8366-FC49-4184-A63B-0C74E119EC81}" srcOrd="6" destOrd="0" parTransId="{22231979-6C67-4D05-838F-B3C4B9424075}" sibTransId="{6462DF06-957C-4AD0-ABEA-9A468BEC0DB1}"/>
    <dgm:cxn modelId="{FCC5F24D-E87D-4202-A342-B7E30877B71B}" type="presOf" srcId="{901ADE87-544A-44F8-9B80-455C9F6CFE8C}" destId="{CCDA5FB9-2095-4827-8DAE-2BD54C1735D3}" srcOrd="0" destOrd="1" presId="urn:microsoft.com/office/officeart/2005/8/layout/hList1"/>
    <dgm:cxn modelId="{56BBF86D-908A-427F-97BF-2DC55E52A955}" type="presOf" srcId="{AF748C6C-74D6-4F0C-980C-16F0308D2A6E}" destId="{FEC1636B-9011-4CF1-AD19-A2AFC24182A7}" srcOrd="0" destOrd="8" presId="urn:microsoft.com/office/officeart/2005/8/layout/hList1"/>
    <dgm:cxn modelId="{F96E6D6E-1995-4D6A-940F-EB38DC3D8BA6}" srcId="{7254BDDB-72D1-46DC-991D-82F3A47322C2}" destId="{DE741C24-D3ED-45FF-9F44-778DBECE8CB4}" srcOrd="1" destOrd="0" parTransId="{6BD44256-BBCB-49E6-8881-B1A7BC580138}" sibTransId="{76A605E9-EEDB-4CCD-8B18-854E832EF441}"/>
    <dgm:cxn modelId="{6F58864E-2047-4EBD-BE12-AF198CFCE5FA}" srcId="{23643ECF-0DCB-4BBF-BCC5-70ED15FAD2E8}" destId="{4AEC231D-B6D0-45FA-9BEF-C0298ADF9BD6}" srcOrd="9" destOrd="0" parTransId="{46687CB3-68DE-4C44-B35A-0886AEEDAD16}" sibTransId="{5BBAB7EC-14CB-4F44-822A-FE082E2D09E8}"/>
    <dgm:cxn modelId="{BF1B596F-53B3-44E5-A8A8-9085CE48E5AD}" type="presOf" srcId="{74862CF8-A5EE-4915-8BA1-F1FD4D64CA82}" destId="{CCDA5FB9-2095-4827-8DAE-2BD54C1735D3}" srcOrd="0" destOrd="16" presId="urn:microsoft.com/office/officeart/2005/8/layout/hList1"/>
    <dgm:cxn modelId="{B123EE4F-D095-49D1-AEB0-809D06500887}" srcId="{23643ECF-0DCB-4BBF-BCC5-70ED15FAD2E8}" destId="{1F8CDC01-001F-4A08-A842-F8BFCB4A90D6}" srcOrd="0" destOrd="0" parTransId="{367A654D-8414-4F6D-A73B-FB72F9ACB3AD}" sibTransId="{8758F189-85EB-46BB-B9FA-F9F41DC12CA2}"/>
    <dgm:cxn modelId="{A14F8972-D86B-4633-8B25-F526254E2E70}" srcId="{23643ECF-0DCB-4BBF-BCC5-70ED15FAD2E8}" destId="{EBAFB622-EAF8-4FF1-9942-996AB55CE43B}" srcOrd="17" destOrd="0" parTransId="{34013513-1D9B-4E6D-B231-CDFD0ECC08E7}" sibTransId="{5768CC43-42E7-46B5-93A1-A90198CA7616}"/>
    <dgm:cxn modelId="{0E17E654-E936-47E6-BC70-25841F9FF907}" type="presOf" srcId="{E800E76F-031B-4B3B-B903-2D6D422788BD}" destId="{CCDA5FB9-2095-4827-8DAE-2BD54C1735D3}" srcOrd="0" destOrd="18" presId="urn:microsoft.com/office/officeart/2005/8/layout/hList1"/>
    <dgm:cxn modelId="{3B0C1355-742A-488F-8BD8-A0C466AB1BD0}" srcId="{AD6DC5A5-9BF8-42DD-9CA9-A95ECC6FA730}" destId="{5E5EC6FA-CB87-411B-8866-9B88D8A26E84}" srcOrd="2" destOrd="0" parTransId="{5F28B19A-74E0-44AB-AC30-F6B0565DD397}" sibTransId="{A4034612-30FE-483C-85D4-C5845F2F8B8B}"/>
    <dgm:cxn modelId="{D3FB7E55-12B0-4F6B-91B7-7AD71722FDCD}" type="presOf" srcId="{3FC61B07-2354-4E88-8CEB-69AAA968E6F8}" destId="{CCDA5FB9-2095-4827-8DAE-2BD54C1735D3}" srcOrd="0" destOrd="12" presId="urn:microsoft.com/office/officeart/2005/8/layout/hList1"/>
    <dgm:cxn modelId="{DC0A2777-B869-4044-9757-5F7694D3D478}" type="presOf" srcId="{A953C109-C04B-4C5A-9AF1-6459FA8B8703}" destId="{CCDA5FB9-2095-4827-8DAE-2BD54C1735D3}" srcOrd="0" destOrd="10" presId="urn:microsoft.com/office/officeart/2005/8/layout/hList1"/>
    <dgm:cxn modelId="{7B23E457-A651-4F27-9321-4C8B52317B6E}" type="presOf" srcId="{4E327173-0FF1-4B2A-8CD5-907D26DE41CD}" destId="{92323FA9-6603-405D-8CBE-619089C79729}" srcOrd="0" destOrd="7" presId="urn:microsoft.com/office/officeart/2005/8/layout/hList1"/>
    <dgm:cxn modelId="{49DF7A58-B839-416D-A2AD-2F4CA0087132}" srcId="{23643ECF-0DCB-4BBF-BCC5-70ED15FAD2E8}" destId="{58B26C8E-9E1A-4D66-9586-F23A1EA5E047}" srcOrd="13" destOrd="0" parTransId="{43CD3D14-7038-4E79-873F-9513F79922FB}" sibTransId="{DFDF972F-66B2-4473-9274-999E1D55B94D}"/>
    <dgm:cxn modelId="{39051D79-74A9-4E55-B83A-5DD57DD843B5}" srcId="{844BD450-0E13-41A3-AB7E-48ED9F9FF921}" destId="{DB245C18-D417-4621-988C-A0324A34A47A}" srcOrd="2" destOrd="0" parTransId="{D75EB7FB-B8CF-4AA6-BEED-000CC5F17EC8}" sibTransId="{E1DFF950-C28A-459F-91A0-9A937D760809}"/>
    <dgm:cxn modelId="{D117E07D-6E86-4A42-A7C1-3C8CF6FE07F7}" type="presOf" srcId="{671DF002-2999-46C8-95F3-8EE0AE11FCF3}" destId="{92323FA9-6603-405D-8CBE-619089C79729}" srcOrd="0" destOrd="6" presId="urn:microsoft.com/office/officeart/2005/8/layout/hList1"/>
    <dgm:cxn modelId="{F3811E82-7F77-43AF-9A9C-95EBCD559C43}" type="presOf" srcId="{1442CEFA-B9CC-4FC8-A3E2-3D9372552839}" destId="{92323FA9-6603-405D-8CBE-619089C79729}" srcOrd="0" destOrd="0" presId="urn:microsoft.com/office/officeart/2005/8/layout/hList1"/>
    <dgm:cxn modelId="{74EDBD82-AFE8-4961-93E9-48EAB639BC0C}" type="presOf" srcId="{B7CC810F-6C6A-4192-9F00-4873D4CEF385}" destId="{FEC1636B-9011-4CF1-AD19-A2AFC24182A7}" srcOrd="0" destOrd="14" presId="urn:microsoft.com/office/officeart/2005/8/layout/hList1"/>
    <dgm:cxn modelId="{F1186085-4A06-4C0C-B7EA-0CBEA511C697}" type="presOf" srcId="{7254BDDB-72D1-46DC-991D-82F3A47322C2}" destId="{92323FA9-6603-405D-8CBE-619089C79729}" srcOrd="0" destOrd="2" presId="urn:microsoft.com/office/officeart/2005/8/layout/hList1"/>
    <dgm:cxn modelId="{BED7D486-F0CE-4691-8ED9-99ACCAD32612}" srcId="{4E327173-0FF1-4B2A-8CD5-907D26DE41CD}" destId="{446DE82F-32E2-45CD-B87F-0753FAB0F661}" srcOrd="0" destOrd="0" parTransId="{4109CF05-0405-4AA8-8C9D-E414B91F8FC1}" sibTransId="{4DF4484A-A927-46BB-AD8D-C9DDA68BF35E}"/>
    <dgm:cxn modelId="{D63E5688-8830-4704-B0C4-3D7EEC1F2382}" type="presOf" srcId="{1C6AB573-CE55-489F-830E-DA26F67C33B7}" destId="{FEC1636B-9011-4CF1-AD19-A2AFC24182A7}" srcOrd="0" destOrd="10" presId="urn:microsoft.com/office/officeart/2005/8/layout/hList1"/>
    <dgm:cxn modelId="{789E7889-3794-4B10-9025-8E0AC4C6FB55}" type="presOf" srcId="{2C21B19E-709A-4604-B662-33C31E996EF1}" destId="{CCDA5FB9-2095-4827-8DAE-2BD54C1735D3}" srcOrd="0" destOrd="14" presId="urn:microsoft.com/office/officeart/2005/8/layout/hList1"/>
    <dgm:cxn modelId="{F2889590-65A4-4DAC-9676-892387090CCB}" type="presOf" srcId="{E07ED565-71BC-46B7-A2A9-C06C021BB12D}" destId="{19E1F4D0-BA8D-4F80-8D65-0B5498295543}" srcOrd="0" destOrd="0" presId="urn:microsoft.com/office/officeart/2005/8/layout/hList1"/>
    <dgm:cxn modelId="{6C09FD93-7435-4AEF-88AF-5B44A1778D59}" srcId="{23643ECF-0DCB-4BBF-BCC5-70ED15FAD2E8}" destId="{CAF56ED4-1807-419E-9D0E-F3B7DD4BA0A4}" srcOrd="7" destOrd="0" parTransId="{13FB0E91-EAB9-4E7A-ADEE-341BF98AE0F3}" sibTransId="{97EB9150-6652-443D-92C0-08E5A31B5DF1}"/>
    <dgm:cxn modelId="{1F031E95-8991-4BFB-ABCC-61B1A15929E5}" srcId="{844BD450-0E13-41A3-AB7E-48ED9F9FF921}" destId="{4E327173-0FF1-4B2A-8CD5-907D26DE41CD}" srcOrd="3" destOrd="0" parTransId="{1BA7769E-AA63-4DA3-A043-07DC8A6CFE1E}" sibTransId="{2D973CCB-DE34-4140-8444-3ACFABA485BD}"/>
    <dgm:cxn modelId="{CC8D1298-5EB3-4E17-8007-EAE49930419D}" srcId="{23643ECF-0DCB-4BBF-BCC5-70ED15FAD2E8}" destId="{3FC61B07-2354-4E88-8CEB-69AAA968E6F8}" srcOrd="12" destOrd="0" parTransId="{59813FE5-700B-46BC-B1CE-795F6BDBB9ED}" sibTransId="{C5FC1DAA-FA96-4031-B968-82AE04405383}"/>
    <dgm:cxn modelId="{FCA5B59A-95DA-4ECE-A977-40B88CEE852F}" srcId="{23643ECF-0DCB-4BBF-BCC5-70ED15FAD2E8}" destId="{E800E76F-031B-4B3B-B903-2D6D422788BD}" srcOrd="18" destOrd="0" parTransId="{A13246FC-B8BA-4843-9CCE-CA9C43B90E3D}" sibTransId="{6F65A51F-0829-4BD2-81B6-9DA6EA4C5BED}"/>
    <dgm:cxn modelId="{92B86E9C-9147-47F7-8EB6-2FB53E0AA19B}" type="presOf" srcId="{DE741C24-D3ED-45FF-9F44-778DBECE8CB4}" destId="{92323FA9-6603-405D-8CBE-619089C79729}" srcOrd="0" destOrd="4" presId="urn:microsoft.com/office/officeart/2005/8/layout/hList1"/>
    <dgm:cxn modelId="{FF0FB7A1-B91E-464B-BCDD-72A250483A73}" type="presOf" srcId="{755E4949-4F21-4770-AC29-F6818A3C73BF}" destId="{FEC1636B-9011-4CF1-AD19-A2AFC24182A7}" srcOrd="0" destOrd="9" presId="urn:microsoft.com/office/officeart/2005/8/layout/hList1"/>
    <dgm:cxn modelId="{E4D875A3-7A06-4D31-9F74-02A0FA5DC541}" srcId="{5E5EC6FA-CB87-411B-8866-9B88D8A26E84}" destId="{0EC65638-EA72-41CF-9F35-242E05C35B16}" srcOrd="0" destOrd="0" parTransId="{66737FC1-E1FC-47B3-B2FF-6E3354BD4F35}" sibTransId="{51B63FF4-51F2-4F42-B888-7691FEA9AE3F}"/>
    <dgm:cxn modelId="{CDB1D5A3-42FB-4A74-9711-2DDC1CDCECAF}" type="presOf" srcId="{1CF02F90-C60D-4669-9545-9AAE4645C507}" destId="{FEC1636B-9011-4CF1-AD19-A2AFC24182A7}" srcOrd="0" destOrd="3" presId="urn:microsoft.com/office/officeart/2005/8/layout/hList1"/>
    <dgm:cxn modelId="{542E2DA7-2F26-4537-8604-518A371F61BD}" srcId="{23643ECF-0DCB-4BBF-BCC5-70ED15FAD2E8}" destId="{A953C109-C04B-4C5A-9AF1-6459FA8B8703}" srcOrd="10" destOrd="0" parTransId="{A4CF27CE-2C15-4D96-A7E3-FEF107F14A9F}" sibTransId="{3BD2197B-ADE9-47A7-90E7-D4131454E446}"/>
    <dgm:cxn modelId="{C84FE6A7-E06A-4C5C-8BC1-BC815804A038}" srcId="{AD6DC5A5-9BF8-42DD-9CA9-A95ECC6FA730}" destId="{F9DFD597-612A-4EA7-9E9A-602E80148385}" srcOrd="1" destOrd="0" parTransId="{EFAA49DA-EBC1-4714-84DD-C56F2AD45623}" sibTransId="{45468D13-D10A-4564-B94B-F9532F3BBFE9}"/>
    <dgm:cxn modelId="{682963AE-3949-497C-B83C-09E7EA9504E3}" srcId="{844BD450-0E13-41A3-AB7E-48ED9F9FF921}" destId="{1442CEFA-B9CC-4FC8-A3E2-3D9372552839}" srcOrd="0" destOrd="0" parTransId="{E563C6FC-F710-4C17-A88B-503CE66F6A96}" sibTransId="{9A88B0FB-6BA8-45A9-8F1A-9B5CFA43DCCD}"/>
    <dgm:cxn modelId="{6008D1B1-F2F5-4021-8223-5DD7740AB612}" type="presOf" srcId="{C79D1FBB-696D-4FAC-B987-49766D44059F}" destId="{CCDA5FB9-2095-4827-8DAE-2BD54C1735D3}" srcOrd="0" destOrd="8" presId="urn:microsoft.com/office/officeart/2005/8/layout/hList1"/>
    <dgm:cxn modelId="{E9B827B2-EA64-445E-AB70-5049DD069B46}" type="presOf" srcId="{DB245C18-D417-4621-988C-A0324A34A47A}" destId="{92323FA9-6603-405D-8CBE-619089C79729}" srcOrd="0" destOrd="5" presId="urn:microsoft.com/office/officeart/2005/8/layout/hList1"/>
    <dgm:cxn modelId="{91BA0FB3-988A-4816-AE1E-3B9B869AEE1C}" type="presOf" srcId="{D26381C1-1C4A-437E-8F8E-F14889F82778}" destId="{CCDA5FB9-2095-4827-8DAE-2BD54C1735D3}" srcOrd="0" destOrd="15" presId="urn:microsoft.com/office/officeart/2005/8/layout/hList1"/>
    <dgm:cxn modelId="{DBD962B6-2C50-42AB-8FDB-FD130DA12DF5}" type="presOf" srcId="{1F8CDC01-001F-4A08-A842-F8BFCB4A90D6}" destId="{CCDA5FB9-2095-4827-8DAE-2BD54C1735D3}" srcOrd="0" destOrd="0" presId="urn:microsoft.com/office/officeart/2005/8/layout/hList1"/>
    <dgm:cxn modelId="{AF7F68B6-EE11-48B5-A39C-92DDCFC951CD}" srcId="{AD6DC5A5-9BF8-42DD-9CA9-A95ECC6FA730}" destId="{B7CC810F-6C6A-4192-9F00-4873D4CEF385}" srcOrd="8" destOrd="0" parTransId="{9EE1118A-6E90-4131-ABD6-30EEC3390F86}" sibTransId="{6DCD1FA9-4A14-4AB3-8390-C6DD719F45E2}"/>
    <dgm:cxn modelId="{55A2E9B9-857D-40D9-949D-E144557F31AB}" srcId="{23643ECF-0DCB-4BBF-BCC5-70ED15FAD2E8}" destId="{74862CF8-A5EE-4915-8BA1-F1FD4D64CA82}" srcOrd="16" destOrd="0" parTransId="{CF651DAF-8BB6-4EE0-94BC-313D50D8B56E}" sibTransId="{FDFEBB65-60C4-4CFD-9BD2-69ADE4E592C7}"/>
    <dgm:cxn modelId="{FDBE85BC-1870-42E9-A382-5C869A43A699}" type="presOf" srcId="{E1C01D98-71F4-4D81-859E-F3B54B3F6107}" destId="{92323FA9-6603-405D-8CBE-619089C79729}" srcOrd="0" destOrd="1" presId="urn:microsoft.com/office/officeart/2005/8/layout/hList1"/>
    <dgm:cxn modelId="{5CAB99C6-B3C1-4F51-8BDF-1E02A5116719}" srcId="{DB245C18-D417-4621-988C-A0324A34A47A}" destId="{671DF002-2999-46C8-95F3-8EE0AE11FCF3}" srcOrd="0" destOrd="0" parTransId="{0ED84CDF-D88A-41FA-8E4E-6548742A55BB}" sibTransId="{3788E9DF-5FE6-48AA-969D-85A9C425ACC6}"/>
    <dgm:cxn modelId="{80B07DCB-0D4F-4EF6-B278-ED6742C297D3}" srcId="{AD6DC5A5-9BF8-42DD-9CA9-A95ECC6FA730}" destId="{5817DF2E-A4C0-4F37-B1F2-4D56F5E69FDD}" srcOrd="3" destOrd="0" parTransId="{AEB943E5-343D-4B87-9C9A-0571E4620BB3}" sibTransId="{BDB79ADC-9697-4C49-95B2-13EF89F6678B}"/>
    <dgm:cxn modelId="{D731ABD4-3837-4527-A6C9-8B6ACB2412D0}" srcId="{AD6DC5A5-9BF8-42DD-9CA9-A95ECC6FA730}" destId="{1DABD455-EDC0-4B9C-8537-CBD2DA980CF1}" srcOrd="6" destOrd="0" parTransId="{8DC44873-EAE1-4475-86A2-01FC97872E1B}" sibTransId="{9B354E6B-B622-4F01-90DE-EB7E9699084E}"/>
    <dgm:cxn modelId="{36D8DED5-6B8A-4223-8332-FC7590BAAD4C}" srcId="{AD6DC5A5-9BF8-42DD-9CA9-A95ECC6FA730}" destId="{AF748C6C-74D6-4F0C-980C-16F0308D2A6E}" srcOrd="4" destOrd="0" parTransId="{64686CD4-B409-4515-9BD7-09D4C8D5F6C5}" sibTransId="{DDE0C57B-3066-4E9F-89CF-4693A53044C9}"/>
    <dgm:cxn modelId="{2F10A6D7-16A3-42A1-AE27-49C6130B432D}" srcId="{844BD450-0E13-41A3-AB7E-48ED9F9FF921}" destId="{7254BDDB-72D1-46DC-991D-82F3A47322C2}" srcOrd="1" destOrd="0" parTransId="{44F342AC-8F98-4BC7-9E2C-F46BA90C0921}" sibTransId="{1033985F-FEF8-4C19-854A-2F8441AD5189}"/>
    <dgm:cxn modelId="{D10A16DA-2E86-43AE-8ADB-999DCE9B2C54}" srcId="{1442CEFA-B9CC-4FC8-A3E2-3D9372552839}" destId="{E1C01D98-71F4-4D81-859E-F3B54B3F6107}" srcOrd="0" destOrd="0" parTransId="{E9B68F5C-FA2B-42C8-B7C0-DEDAA2521955}" sibTransId="{017A7B5C-F57B-4FF7-8905-F233A739A308}"/>
    <dgm:cxn modelId="{9C3F68DB-766C-4EB6-A046-C0AB01ECD989}" type="presOf" srcId="{AD6DC5A5-9BF8-42DD-9CA9-A95ECC6FA730}" destId="{E1F0702D-3BBA-4949-8114-EB4964DE098F}" srcOrd="0" destOrd="0" presId="urn:microsoft.com/office/officeart/2005/8/layout/hList1"/>
    <dgm:cxn modelId="{E09B68DD-149A-4B07-8CC8-E69570DAE745}" srcId="{AF748C6C-74D6-4F0C-980C-16F0308D2A6E}" destId="{755E4949-4F21-4770-AC29-F6818A3C73BF}" srcOrd="0" destOrd="0" parTransId="{6AC3EC94-0400-4E85-8ECD-EA315B8256FF}" sibTransId="{3EB31419-7A9D-4757-AAC6-B1D8EFFFE4A5}"/>
    <dgm:cxn modelId="{921B5BDE-A1F2-423F-B1CD-52C82E509F1A}" type="presOf" srcId="{C6179298-7A29-4694-8867-EC778EA832A2}" destId="{FEC1636B-9011-4CF1-AD19-A2AFC24182A7}" srcOrd="0" destOrd="7" presId="urn:microsoft.com/office/officeart/2005/8/layout/hList1"/>
    <dgm:cxn modelId="{BB7161DE-81D7-4EF9-97E1-50425DCD64BB}" srcId="{7254BDDB-72D1-46DC-991D-82F3A47322C2}" destId="{6E2368C5-72E9-4ED4-A288-988E5E05F645}" srcOrd="0" destOrd="0" parTransId="{156E74FE-E22A-46C9-B8E4-FEFDAFBF70C4}" sibTransId="{23232D59-5E26-45A4-9F51-192679E95D58}"/>
    <dgm:cxn modelId="{EAA4D5E5-721D-43D1-B4A8-614B71327236}" srcId="{23643ECF-0DCB-4BBF-BCC5-70ED15FAD2E8}" destId="{901ADE87-544A-44F8-9B80-455C9F6CFE8C}" srcOrd="1" destOrd="0" parTransId="{2C5211A5-35A1-414C-B203-318B1E168803}" sibTransId="{3A982A0C-4C81-4914-A9A2-C55AB0C22C58}"/>
    <dgm:cxn modelId="{DE6CF7E7-B04C-4585-BB12-703EECE8B2B2}" type="presOf" srcId="{5F3C76E6-41D3-4DDE-8232-092D0139FE3E}" destId="{CCDA5FB9-2095-4827-8DAE-2BD54C1735D3}" srcOrd="0" destOrd="2" presId="urn:microsoft.com/office/officeart/2005/8/layout/hList1"/>
    <dgm:cxn modelId="{A7F710E8-1126-4F26-B23F-419DEED9342E}" type="presOf" srcId="{07200523-4E3E-4D43-9896-8D2767006B14}" destId="{CCDA5FB9-2095-4827-8DAE-2BD54C1735D3}" srcOrd="0" destOrd="11" presId="urn:microsoft.com/office/officeart/2005/8/layout/hList1"/>
    <dgm:cxn modelId="{C706B9E8-914D-4DF2-BE3C-725CEFD4AA1B}" srcId="{23643ECF-0DCB-4BBF-BCC5-70ED15FAD2E8}" destId="{07200523-4E3E-4D43-9896-8D2767006B14}" srcOrd="11" destOrd="0" parTransId="{1E88FF6D-1680-4C18-BDE3-FB83AA64ABE1}" sibTransId="{92BB3608-25E7-4FEE-B3E3-AD3E22BD8594}"/>
    <dgm:cxn modelId="{C64D9DEF-358C-4592-B6AC-B8AD048F610C}" type="presOf" srcId="{13D3DACD-BC91-444E-BE86-C95E308B6E05}" destId="{CCDA5FB9-2095-4827-8DAE-2BD54C1735D3}" srcOrd="0" destOrd="3" presId="urn:microsoft.com/office/officeart/2005/8/layout/hList1"/>
    <dgm:cxn modelId="{E228CEF0-E719-4C1A-9954-B72FEFDB5999}" srcId="{F2FECEBD-018E-4103-B1EE-8FBF0569C794}" destId="{E7D0B2E4-F52D-45E8-9AFB-3E9C420C32CE}" srcOrd="0" destOrd="0" parTransId="{2E0065ED-CF4F-497F-B88E-B43E80395901}" sibTransId="{92DBF125-1E25-431B-98D6-357EAA9960B3}"/>
    <dgm:cxn modelId="{A84FBEF2-F2FD-4681-B808-10D077D4617F}" srcId="{23643ECF-0DCB-4BBF-BCC5-70ED15FAD2E8}" destId="{D26381C1-1C4A-437E-8F8E-F14889F82778}" srcOrd="15" destOrd="0" parTransId="{35676822-F867-4067-9A1B-8E3A26757C71}" sibTransId="{E7C14DB3-9818-4211-9940-A6A413443F68}"/>
    <dgm:cxn modelId="{F5B716F3-C8AA-49BC-89E7-557FB00EAB4C}" type="presOf" srcId="{7C23C7BF-E7BA-42D6-9A8B-EFE996E34B80}" destId="{CCDA5FB9-2095-4827-8DAE-2BD54C1735D3}" srcOrd="0" destOrd="4" presId="urn:microsoft.com/office/officeart/2005/8/layout/hList1"/>
    <dgm:cxn modelId="{25DF77F7-65CF-46B3-ABC2-ED722707584D}" type="presOf" srcId="{EBAFB622-EAF8-4FF1-9942-996AB55CE43B}" destId="{CCDA5FB9-2095-4827-8DAE-2BD54C1735D3}" srcOrd="0" destOrd="17" presId="urn:microsoft.com/office/officeart/2005/8/layout/hList1"/>
    <dgm:cxn modelId="{07CBFCF7-4B94-46C4-A8CA-A8F13B352D15}" type="presOf" srcId="{8AE35CEA-D4CC-4C2F-94F8-15679127A32D}" destId="{FEC1636B-9011-4CF1-AD19-A2AFC24182A7}" srcOrd="0" destOrd="11" presId="urn:microsoft.com/office/officeart/2005/8/layout/hList1"/>
    <dgm:cxn modelId="{B009B409-FDDC-46EA-93D1-A62E9B9A5F18}" type="presParOf" srcId="{19E1F4D0-BA8D-4F80-8D65-0B5498295543}" destId="{ED9433FD-22B2-406C-8E1C-7CFC858B7446}" srcOrd="0" destOrd="0" presId="urn:microsoft.com/office/officeart/2005/8/layout/hList1"/>
    <dgm:cxn modelId="{77010C3E-07C5-49D7-96AC-EAB1ECBE0D0E}" type="presParOf" srcId="{ED9433FD-22B2-406C-8E1C-7CFC858B7446}" destId="{39DF3D95-3B19-4A92-BF4D-8AEDFE171B43}" srcOrd="0" destOrd="0" presId="urn:microsoft.com/office/officeart/2005/8/layout/hList1"/>
    <dgm:cxn modelId="{6284D903-E16C-49C2-8DAF-AD9F06A8971F}" type="presParOf" srcId="{ED9433FD-22B2-406C-8E1C-7CFC858B7446}" destId="{92323FA9-6603-405D-8CBE-619089C79729}" srcOrd="1" destOrd="0" presId="urn:microsoft.com/office/officeart/2005/8/layout/hList1"/>
    <dgm:cxn modelId="{4812BC30-E7AE-4204-9A8C-B93A7024A1ED}" type="presParOf" srcId="{19E1F4D0-BA8D-4F80-8D65-0B5498295543}" destId="{07C50552-5830-4A80-A310-3BF44FD090AB}" srcOrd="1" destOrd="0" presId="urn:microsoft.com/office/officeart/2005/8/layout/hList1"/>
    <dgm:cxn modelId="{09A1A3FD-1E95-4C14-A01C-EF52B205A49E}" type="presParOf" srcId="{19E1F4D0-BA8D-4F80-8D65-0B5498295543}" destId="{60A415FC-B050-4B09-A391-C357AB33B408}" srcOrd="2" destOrd="0" presId="urn:microsoft.com/office/officeart/2005/8/layout/hList1"/>
    <dgm:cxn modelId="{938ADE42-D9E1-4DCA-BC23-3A2A15ADD2DB}" type="presParOf" srcId="{60A415FC-B050-4B09-A391-C357AB33B408}" destId="{E1F0702D-3BBA-4949-8114-EB4964DE098F}" srcOrd="0" destOrd="0" presId="urn:microsoft.com/office/officeart/2005/8/layout/hList1"/>
    <dgm:cxn modelId="{A5CFF3E2-8A31-4D41-A9FD-B580B3BFAF79}" type="presParOf" srcId="{60A415FC-B050-4B09-A391-C357AB33B408}" destId="{FEC1636B-9011-4CF1-AD19-A2AFC24182A7}" srcOrd="1" destOrd="0" presId="urn:microsoft.com/office/officeart/2005/8/layout/hList1"/>
    <dgm:cxn modelId="{4C66FEE9-E235-4686-BCCF-32BCB2050EC6}" type="presParOf" srcId="{19E1F4D0-BA8D-4F80-8D65-0B5498295543}" destId="{7F4B06AE-FBD5-4428-B15D-F5EF7F59B8C6}" srcOrd="3" destOrd="0" presId="urn:microsoft.com/office/officeart/2005/8/layout/hList1"/>
    <dgm:cxn modelId="{0DF9D2E5-3986-4C72-93EF-A6B42068B4E0}" type="presParOf" srcId="{19E1F4D0-BA8D-4F80-8D65-0B5498295543}" destId="{A439F9BD-9B5E-4B30-8668-A499C583E34F}" srcOrd="4" destOrd="0" presId="urn:microsoft.com/office/officeart/2005/8/layout/hList1"/>
    <dgm:cxn modelId="{F4B41542-76D8-4BA9-AA5B-1E7AC58DAA72}" type="presParOf" srcId="{A439F9BD-9B5E-4B30-8668-A499C583E34F}" destId="{18B7FA67-5E47-4FE2-B8BF-0214694CBCA6}" srcOrd="0" destOrd="0" presId="urn:microsoft.com/office/officeart/2005/8/layout/hList1"/>
    <dgm:cxn modelId="{E48A0FA3-ED21-4BA0-80DF-0182D56C0453}" type="presParOf" srcId="{A439F9BD-9B5E-4B30-8668-A499C583E34F}" destId="{CCDA5FB9-2095-4827-8DAE-2BD54C1735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F3D95-3B19-4A92-BF4D-8AEDFE171B43}">
      <dsp:nvSpPr>
        <dsp:cNvPr id="0" name=""/>
        <dsp:cNvSpPr/>
      </dsp:nvSpPr>
      <dsp:spPr>
        <a:xfrm>
          <a:off x="3678" y="10268"/>
          <a:ext cx="3586928" cy="10656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YTD Housing Development</a:t>
          </a:r>
        </a:p>
      </dsp:txBody>
      <dsp:txXfrm>
        <a:off x="3678" y="10268"/>
        <a:ext cx="3586928" cy="1065600"/>
      </dsp:txXfrm>
    </dsp:sp>
    <dsp:sp modelId="{92323FA9-6603-405D-8CBE-619089C79729}">
      <dsp:nvSpPr>
        <dsp:cNvPr id="0" name=""/>
        <dsp:cNvSpPr/>
      </dsp:nvSpPr>
      <dsp:spPr>
        <a:xfrm>
          <a:off x="3678" y="1075868"/>
          <a:ext cx="3586928" cy="45545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100" b="1" kern="1200" dirty="0"/>
            <a:t>Burney Commons</a:t>
          </a:r>
          <a:endParaRPr lang="en-US" sz="1100" u="sng" kern="1200" dirty="0"/>
        </a:p>
        <a:p>
          <a:pPr marL="114300" lvl="2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100" kern="1200" dirty="0"/>
            <a:t> 29 units of affordable housing; 29 Project Based Vouchers. Currently in process of completing contracts for move ins. </a:t>
          </a:r>
          <a:endParaRPr lang="en-US" sz="1100" u="sng" kern="1200" dirty="0"/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Cascade Village </a:t>
          </a:r>
          <a:endParaRPr lang="en-US" sz="1100" kern="1200" dirty="0"/>
        </a:p>
        <a:p>
          <a:pPr marL="114300" lvl="2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100" b="0" kern="1200" dirty="0"/>
            <a:t>48</a:t>
          </a:r>
          <a:r>
            <a:rPr lang="en-US" sz="1100" kern="1200" dirty="0"/>
            <a:t> Units of Affordable Housing; mixed use development. 48 Project Based Vouchers.</a:t>
          </a:r>
        </a:p>
        <a:p>
          <a:pPr marL="114300" lvl="2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100" kern="1200" dirty="0"/>
            <a:t>Coordination with Shasta Lake City for street access and utility logistics for building to begin.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Sunrise Cottages</a:t>
          </a:r>
          <a:endParaRPr lang="en-US" sz="1100" kern="1200" dirty="0"/>
        </a:p>
        <a:p>
          <a:pPr marL="114300" lvl="2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100" kern="1200" dirty="0"/>
            <a:t>44 Units of affordable senior housing in the City of Anderson; 44 will be PBV; in pre-development stages.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Shasta Lake Veteran’s Village</a:t>
          </a:r>
          <a:endParaRPr lang="en-US" sz="1100" kern="1200" dirty="0"/>
        </a:p>
        <a:p>
          <a:pPr marL="114300" lvl="2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v"/>
          </a:pPr>
          <a:r>
            <a:rPr lang="en-US" sz="1100" kern="1200" dirty="0"/>
            <a:t>30 Units of Affordable Housing for Veterans. 30 Project Based Vouchers.</a:t>
          </a:r>
        </a:p>
      </dsp:txBody>
      <dsp:txXfrm>
        <a:off x="3678" y="1075868"/>
        <a:ext cx="3586928" cy="4554555"/>
      </dsp:txXfrm>
    </dsp:sp>
    <dsp:sp modelId="{E1F0702D-3BBA-4949-8114-EB4964DE098F}">
      <dsp:nvSpPr>
        <dsp:cNvPr id="0" name=""/>
        <dsp:cNvSpPr/>
      </dsp:nvSpPr>
      <dsp:spPr>
        <a:xfrm>
          <a:off x="4092776" y="10268"/>
          <a:ext cx="3586928" cy="10656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none" kern="1200" dirty="0"/>
            <a:t>YTD Housing Assistance Programs</a:t>
          </a:r>
        </a:p>
      </dsp:txBody>
      <dsp:txXfrm>
        <a:off x="4092776" y="10268"/>
        <a:ext cx="3586928" cy="1065600"/>
      </dsp:txXfrm>
    </dsp:sp>
    <dsp:sp modelId="{FEC1636B-9011-4CF1-AD19-A2AFC24182A7}">
      <dsp:nvSpPr>
        <dsp:cNvPr id="0" name=""/>
        <dsp:cNvSpPr/>
      </dsp:nvSpPr>
      <dsp:spPr>
        <a:xfrm>
          <a:off x="4104111" y="1086136"/>
          <a:ext cx="3586928" cy="45545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91440" lvl="1" indent="0" algn="l" defTabSz="533400">
            <a:lnSpc>
              <a:spcPct val="150000"/>
            </a:lnSpc>
            <a:spcBef>
              <a:spcPct val="0"/>
            </a:spcBef>
            <a:spcAft>
              <a:spcPts val="400"/>
            </a:spcAft>
            <a:buChar char="•"/>
          </a:pPr>
          <a:r>
            <a:rPr lang="en-US" sz="1100" b="1" kern="1200" dirty="0"/>
            <a:t>Housing Choice Voucher (HCV, FYI, FUP, &amp; Mainstream)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kern="1200" dirty="0"/>
            <a:t>703 leased, 37 issued, 153 set aside for Project Based Vouchers</a:t>
          </a:r>
          <a:endParaRPr lang="en-US" sz="1100" b="0" kern="1200" dirty="0"/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Char char="•"/>
          </a:pPr>
          <a:r>
            <a:rPr lang="en-US" sz="1100" b="1" kern="1200" dirty="0"/>
            <a:t>Veterans Affairs Supportive Housing (VASH)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kern="1200" dirty="0"/>
            <a:t>45 leased, 7 issued, 27 set aside for VHDC</a:t>
          </a:r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Char char="•"/>
          </a:pPr>
          <a:r>
            <a:rPr lang="en-US" sz="1100" b="1" kern="1200" dirty="0"/>
            <a:t>Family Self Sufficiency (FSS)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kern="1200" dirty="0"/>
            <a:t>24 participants, 0 YTD graduates (increased savings) </a:t>
          </a:r>
          <a:endParaRPr lang="en-US" sz="1100" b="0" kern="1200" dirty="0"/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kern="1200" dirty="0"/>
            <a:t>Tenant Based Rental Assistance (TBRA)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kern="1200" dirty="0"/>
            <a:t>25 leased, 0 issued (funding has ended)</a:t>
          </a:r>
          <a:endParaRPr lang="en-US" sz="1100" b="0" kern="1200" dirty="0"/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Char char="•"/>
          </a:pPr>
          <a:r>
            <a:rPr lang="en-US" sz="1100" b="1" kern="1200" dirty="0"/>
            <a:t>Partners II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kern="1200" dirty="0"/>
            <a:t>6 leased, 0 issued</a:t>
          </a:r>
          <a:endParaRPr lang="en-US" sz="1100" b="0" kern="1200" dirty="0"/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Char char="•"/>
          </a:pPr>
          <a:r>
            <a:rPr lang="en-US" sz="1100" b="1" i="0" kern="1200" dirty="0"/>
            <a:t>Emergency Housing Voucher (EHV) (Shasta, Trinity, Modoc and Siskiyou) </a:t>
          </a:r>
        </a:p>
        <a:p>
          <a:pPr marL="91440" lvl="2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Wingdings" panose="05000000000000000000" pitchFamily="2" charset="2"/>
            <a:buChar char="v"/>
          </a:pPr>
          <a:r>
            <a:rPr lang="en-US" sz="1100" b="0" i="0" kern="1200" dirty="0"/>
            <a:t>21 Leased, 0 issued (funding has ended)</a:t>
          </a:r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i="0" kern="1200" dirty="0"/>
            <a:t>YTD Housing Quality Standards Inspections:  71</a:t>
          </a:r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schemeClr val="tx1"/>
              </a:solidFill>
            </a:rPr>
            <a:t>YTD Utility Payment Assistance: 23</a:t>
          </a:r>
          <a:endParaRPr lang="en-US" sz="1100" b="1" i="0" kern="1200" dirty="0"/>
        </a:p>
        <a:p>
          <a:pPr marL="91440" lvl="1" indent="0" algn="l" defTabSz="533400">
            <a:lnSpc>
              <a:spcPct val="100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100" b="1" kern="1200" dirty="0"/>
            <a:t>YTD Landlord Incentives: 6</a:t>
          </a:r>
          <a:endParaRPr lang="en-US" sz="1100" b="1" i="0" kern="1200" dirty="0">
            <a:solidFill>
              <a:schemeClr val="tx1"/>
            </a:solidFill>
          </a:endParaRPr>
        </a:p>
      </dsp:txBody>
      <dsp:txXfrm>
        <a:off x="4104111" y="1086136"/>
        <a:ext cx="3586928" cy="4554555"/>
      </dsp:txXfrm>
    </dsp:sp>
    <dsp:sp modelId="{18B7FA67-5E47-4FE2-B8BF-0214694CBCA6}">
      <dsp:nvSpPr>
        <dsp:cNvPr id="0" name=""/>
        <dsp:cNvSpPr/>
      </dsp:nvSpPr>
      <dsp:spPr>
        <a:xfrm>
          <a:off x="8181874" y="10268"/>
          <a:ext cx="3586928" cy="1065600"/>
        </a:xfrm>
        <a:prstGeom prst="rect">
          <a:avLst/>
        </a:prstGeom>
        <a:gradFill rotWithShape="0">
          <a:gsLst>
            <a:gs pos="0">
              <a:srgbClr val="FFC0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FC0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FC0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 w="635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n-US" sz="1600" u="none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YTD Housing Assistance Programs</a:t>
          </a:r>
        </a:p>
      </dsp:txBody>
      <dsp:txXfrm>
        <a:off x="8181874" y="10268"/>
        <a:ext cx="3586928" cy="1065600"/>
      </dsp:txXfrm>
    </dsp:sp>
    <dsp:sp modelId="{CCDA5FB9-2095-4827-8DAE-2BD54C1735D3}">
      <dsp:nvSpPr>
        <dsp:cNvPr id="0" name=""/>
        <dsp:cNvSpPr/>
      </dsp:nvSpPr>
      <dsp:spPr>
        <a:xfrm>
          <a:off x="8185553" y="1075868"/>
          <a:ext cx="3586928" cy="4554555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None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Clients Enrolled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10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Bringing Families Home (BFH): 2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 (UA): 3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4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</a:t>
          </a: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: 6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Clients Carried over from Previous Month: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70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Bringing Families Home (BFH): 13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 (UA): 31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17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CalAIM: 37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1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Families/Households housed during the month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Housing Support Program (HSP): 5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Bringing Families Home (BFH): 1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Unsheltered Adults (UA): 0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Home Safe (HSAFE): 0</a:t>
          </a:r>
        </a:p>
        <a:p>
          <a:pPr marL="182880" lvl="1" indent="-57150" algn="l" defTabSz="48895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v"/>
          </a:pPr>
          <a:r>
            <a:rPr lang="en-US" sz="1100" b="0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CalAIM</a:t>
          </a:r>
          <a:r>
            <a:rPr lang="en-US" sz="11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: 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en-US" sz="1100" b="1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8185553" y="1075868"/>
        <a:ext cx="3586928" cy="4554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38695-F05F-4309-96CC-E190A738176E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C28CB-14F6-448F-800C-70C780C4E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C28CB-14F6-448F-800C-70C780C4E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C28CB-14F6-448F-800C-70C780C4E7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362E-AD16-43F0-9AEA-EE9056B87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D5E13-8F5D-4CA2-BD79-3091A6DA3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4EA6-623B-4DE6-B11A-A5AEEA16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808C2-3780-48EE-862C-15667837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F53A2-BE4F-4123-A6FF-3B9FFF9D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3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21113-7543-410E-B975-5170ACC78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1F0AA-DF89-4315-96AA-D19D423D5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C3D41-609F-4E60-8EB4-D2DA7016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73A81-B3E5-4235-8885-EF1C0295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8CF50-37E4-4727-BA3D-42EAFEC6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CF842-4EF9-41D0-994F-6E176F456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48C48-447B-4B6A-B8FD-0DB8EE91B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C0805-6FE4-462B-B284-6503B1EA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00DFA-86E8-475B-999B-78771D44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A088F-196C-4CD0-988B-7B6AE980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5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1DCC-F736-43DC-A521-D6724E5F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3BE1C-9019-4D70-87E6-7D77236F8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1FAE0-29D6-44E6-90BB-AEDDC02C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A3306-FA2A-4220-93D1-9309CFB2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0F962-76E7-49B0-8AF5-480D2D55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A3D3-3BC5-48CB-A3D4-636A5B734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3B290-5D04-4367-815B-6D0A36380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066A8-0748-468F-A4B1-0A85CD76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82228-A9E2-4DEE-8613-4D43604E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9FB8D-DAC1-4CD1-8369-9F31137B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FFFF-D246-4423-A929-0B4379EE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E99D7-95EE-4A91-BF29-F0247C7A3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FEDE-A24A-48F6-BC4E-EBC2DCE18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96863-F89E-425D-B3BA-FBBD2810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4121B-51C0-43FB-917B-826F3698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751BE-26B1-4378-98D4-59E4D3A5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1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F78E-1601-469A-ABA6-49989349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C6DB1-CA14-4DFF-82A0-A11726C9F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2EFA1-6CBA-42DC-8776-72E69C6BF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A9C37-054E-4316-85B1-77779C47C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029F5A-EE27-4510-97A6-66A9B01C4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D7ED9C-D139-4783-B3BC-5B382CA1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414E7-541E-4B15-87D7-77D5A580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0E0D3-2D79-4A70-81F8-B12746AF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A27A-3D85-41F1-8448-50CAFA56D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1A3E4-3430-4AC1-A898-D03F47F2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B7FC-4613-4170-BC60-0D3E6324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92E39-0A32-4CD0-8014-6C2503C8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35E4F-60E0-4BF1-AA61-3C3E093F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305D0-026F-44D3-B326-5908A275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EA0E1-B840-4A10-BA11-8BD6049A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8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9B73-01CA-4D2F-B6E3-D01F262AE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0520-C71D-49ED-B089-49FC47C27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58F32-42E5-4ECC-AD09-DCE207800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4E576-1FF1-436A-B321-18C77514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D5EB3-6F3F-4B1B-9CB0-1774F821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11A5D-EC36-44AA-B5DC-E16AF2A18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8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5237-3D64-419D-BA1B-E57042CA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B8A2D9-4313-4499-AEB8-A7711DD41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08A84-3F90-4E7A-8821-733D619EE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2DCAC-477D-48EF-9AFA-1B77BEAA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35585-ADF3-4A0F-A052-A23B81AB9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A4E8A-B0B4-4065-BB02-0A0DA2FD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BCE6B-8BCB-4C67-884B-5D98EFBDA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5B7E8-4DFC-43E6-B82E-604AABA67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0B99C-FE02-4385-8406-4A490C300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5C98-E497-4B1E-8EC2-31F81A3F6778}" type="datetimeFigureOut">
              <a:rPr lang="en-US" smtClean="0"/>
              <a:t>04/11/2024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7E605-EA61-4120-B56E-6C91717D5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1E48-33C0-4BB8-BD4C-494A85812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77D9-3745-491D-9FDE-2CDA329C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A3C-8CBB-462F-BFD5-9897015B5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1524" y="1003300"/>
            <a:ext cx="6463966" cy="1921282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Shasta County</a:t>
            </a:r>
            <a:b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Housing &amp; Community Action Agency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07ADC-E0CA-4A65-8084-CAE2D4348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8087" y="3276600"/>
            <a:ext cx="6915493" cy="3149600"/>
          </a:xfrm>
        </p:spPr>
        <p:txBody>
          <a:bodyPr anchor="t">
            <a:normAutofit fontScale="55000" lnSpcReduction="20000"/>
          </a:bodyPr>
          <a:lstStyle/>
          <a:p>
            <a:r>
              <a:rPr lang="en-US" sz="4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Programmatic Dashboard Report and</a:t>
            </a:r>
          </a:p>
          <a:p>
            <a:r>
              <a:rPr lang="en-US" sz="4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CSBG Financial Report</a:t>
            </a:r>
          </a:p>
          <a:p>
            <a:r>
              <a:rPr lang="en-US" sz="4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Community Action Board Meeting</a:t>
            </a:r>
          </a:p>
          <a:p>
            <a:r>
              <a:rPr lang="en-US" sz="4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April 17, 2024</a:t>
            </a:r>
          </a:p>
          <a:p>
            <a:endParaRPr lang="en-US" sz="43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4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Organizational Standard 5.9 Board Governance</a:t>
            </a:r>
          </a:p>
          <a:p>
            <a:r>
              <a:rPr lang="en-US" sz="4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Organizational Standard 8.7 Financial Operations and Oversight</a:t>
            </a:r>
          </a:p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Graphic 6" descr="Suburban scene">
            <a:extLst>
              <a:ext uri="{FF2B5EF4-FFF2-40B4-BE49-F238E27FC236}">
                <a16:creationId xmlns:a16="http://schemas.microsoft.com/office/drawing/2014/main" id="{56F9DE50-2D24-4511-8D56-83773B90B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640177" y="640080"/>
            <a:ext cx="3993942" cy="39939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45B9A8-643A-4AE6-8C1C-23DE2DDBDEFF}"/>
              </a:ext>
            </a:extLst>
          </p:cNvPr>
          <p:cNvSpPr txBox="1"/>
          <p:nvPr/>
        </p:nvSpPr>
        <p:spPr>
          <a:xfrm>
            <a:off x="8388494" y="347692"/>
            <a:ext cx="3163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Attachment 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B3E8B-6381-4451-9D7B-D03AE2EF0A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88" y="5499452"/>
            <a:ext cx="1705731" cy="89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B18CAC-21E8-4483-AAEE-89B98B299EE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1" y="245223"/>
            <a:ext cx="1374488" cy="13744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EE6746-054C-18CF-CED0-9F38D4E847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420" y="5618396"/>
            <a:ext cx="2286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8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350696-DAF4-4445-94DA-7565C44B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6186196"/>
            <a:ext cx="9735533" cy="1091233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br>
              <a:rPr lang="en-US" sz="2000" dirty="0">
                <a:solidFill>
                  <a:srgbClr val="474233"/>
                </a:solidFill>
              </a:rPr>
            </a:br>
            <a:r>
              <a:rPr lang="en-US" sz="2000" dirty="0">
                <a:solidFill>
                  <a:srgbClr val="474233"/>
                </a:solidFill>
              </a:rPr>
              <a:t>SCHCAA – Program Dashboard 2024</a:t>
            </a:r>
            <a:br>
              <a:rPr lang="en-US" sz="4000" dirty="0">
                <a:solidFill>
                  <a:srgbClr val="474233"/>
                </a:solidFill>
              </a:rPr>
            </a:br>
            <a:r>
              <a:rPr lang="en-US" sz="1600" dirty="0">
                <a:solidFill>
                  <a:srgbClr val="474233"/>
                </a:solidFill>
              </a:rPr>
              <a:t>Organizational Standard 5.9 Board Governance</a:t>
            </a:r>
            <a:br>
              <a:rPr lang="en-US" sz="2000" dirty="0">
                <a:solidFill>
                  <a:srgbClr val="474233"/>
                </a:solidFill>
              </a:rPr>
            </a:br>
            <a:r>
              <a:rPr lang="en-US" sz="13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department’s tripartite board/advisory body receives programmatic reports at each regular board/advisory meeting.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rgbClr val="474233"/>
                </a:solidFill>
              </a:rPr>
            </a:br>
            <a:r>
              <a:rPr lang="en-US" dirty="0">
                <a:solidFill>
                  <a:srgbClr val="474233"/>
                </a:solidFill>
              </a:rPr>
              <a:t> </a:t>
            </a:r>
          </a:p>
        </p:txBody>
      </p:sp>
      <p:graphicFrame>
        <p:nvGraphicFramePr>
          <p:cNvPr id="14" name="Text Placeholder 4">
            <a:extLst>
              <a:ext uri="{FF2B5EF4-FFF2-40B4-BE49-F238E27FC236}">
                <a16:creationId xmlns:a16="http://schemas.microsoft.com/office/drawing/2014/main" id="{552146DC-186E-4985-812D-157A982F9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950282"/>
              </p:ext>
            </p:extLst>
          </p:nvPr>
        </p:nvGraphicFramePr>
        <p:xfrm>
          <a:off x="260493" y="172279"/>
          <a:ext cx="11772482" cy="5640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239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899B71-5366-158D-1FE5-715E11D1D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7806"/>
              </p:ext>
            </p:extLst>
          </p:nvPr>
        </p:nvGraphicFramePr>
        <p:xfrm>
          <a:off x="860749" y="144308"/>
          <a:ext cx="10470501" cy="613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167">
                  <a:extLst>
                    <a:ext uri="{9D8B030D-6E8A-4147-A177-3AD203B41FA5}">
                      <a16:colId xmlns:a16="http://schemas.microsoft.com/office/drawing/2014/main" val="3275262741"/>
                    </a:ext>
                  </a:extLst>
                </a:gridCol>
                <a:gridCol w="3490167">
                  <a:extLst>
                    <a:ext uri="{9D8B030D-6E8A-4147-A177-3AD203B41FA5}">
                      <a16:colId xmlns:a16="http://schemas.microsoft.com/office/drawing/2014/main" val="236569206"/>
                    </a:ext>
                  </a:extLst>
                </a:gridCol>
                <a:gridCol w="3490167">
                  <a:extLst>
                    <a:ext uri="{9D8B030D-6E8A-4147-A177-3AD203B41FA5}">
                      <a16:colId xmlns:a16="http://schemas.microsoft.com/office/drawing/2014/main" val="3196155717"/>
                    </a:ext>
                  </a:extLst>
                </a:gridCol>
              </a:tblGrid>
              <a:tr h="624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u="none" kern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00" baseline="0" dirty="0"/>
                        <a:t>Economic</a:t>
                      </a:r>
                      <a:r>
                        <a:rPr lang="en-US" sz="1800" u="none" kern="1200" dirty="0"/>
                        <a:t> Assistance</a:t>
                      </a:r>
                    </a:p>
                    <a:p>
                      <a:endParaRPr lang="en-US" sz="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u="sng" kern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/>
                        <a:t>Economic Assistance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u="none" kern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kern="1200" dirty="0"/>
                        <a:t>Economic Assistance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962280"/>
                  </a:ext>
                </a:extLst>
              </a:tr>
              <a:tr h="4964459">
                <a:tc>
                  <a:txBody>
                    <a:bodyPr/>
                    <a:lstStyle/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har char="•"/>
                      </a:pPr>
                      <a:r>
                        <a:rPr lang="en-US" sz="1100" b="1" kern="1200" dirty="0"/>
                        <a:t>CDBG CV2/CV3 ($876,371)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0" kern="1200" dirty="0"/>
                        <a:t> Businesses Assisted: 7</a:t>
                      </a:r>
                      <a:endParaRPr lang="en-US" sz="1100" b="1" kern="1200" dirty="0"/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har char="•"/>
                      </a:pPr>
                      <a:r>
                        <a:rPr lang="en-US" sz="1100" b="1" kern="1200" dirty="0"/>
                        <a:t>Down-Payment Assistance-</a:t>
                      </a:r>
                    </a:p>
                    <a:p>
                      <a:pPr marL="114300" lvl="2" indent="-57150" algn="l" defTabSz="466725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050" b="0" kern="1200" dirty="0"/>
                        <a:t> State reactivation of HOME funds.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Waitlist: 30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Updating Marketing Materials</a:t>
                      </a:r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/>
                        <a:t>Shasta County Housing Rehabilitation</a:t>
                      </a:r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Active Projects:  1 ready for Request for Proposal, </a:t>
                      </a:r>
                      <a:r>
                        <a:rPr lang="en-US" sz="1100" kern="120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1 in for </a:t>
                      </a: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Environmental </a:t>
                      </a:r>
                      <a:r>
                        <a:rPr lang="en-US" sz="1100" kern="120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Protection Agency </a:t>
                      </a: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review, 2 in eligibility, 3 new applications.</a:t>
                      </a:r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</a:rPr>
                        <a:t>Marketing Materials updated and available online</a:t>
                      </a:r>
                      <a:endParaRPr lang="en-US" sz="1100" kern="1200" dirty="0"/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har char="•"/>
                      </a:pPr>
                      <a:r>
                        <a:rPr lang="en-US" sz="1100" b="1" kern="1200" dirty="0"/>
                        <a:t>City of Anderson Housing Rehabilitation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1" kern="1200" dirty="0"/>
                        <a:t> </a:t>
                      </a:r>
                      <a:r>
                        <a:rPr lang="en-US" sz="1100" kern="1200" dirty="0"/>
                        <a:t>Updated Marketing </a:t>
                      </a:r>
                      <a:r>
                        <a:rPr lang="en-US" sz="1100" dirty="0"/>
                        <a:t>Materials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0" kern="1200" dirty="0"/>
                        <a:t>Marketing Blitz on hold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Completed Projects:  0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3 Applications in Progress</a:t>
                      </a:r>
                    </a:p>
                    <a:p>
                      <a:pPr marL="114300" lvl="2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1 Project in Progress</a:t>
                      </a:r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Char char="•"/>
                      </a:pPr>
                      <a:r>
                        <a:rPr lang="en-US" sz="1100" b="1" kern="1200" dirty="0"/>
                        <a:t>Shasta Lake Housing Rehabilitation</a:t>
                      </a:r>
                      <a:endParaRPr lang="en-US" sz="1100" b="0" kern="1200" dirty="0"/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1" kern="1200" dirty="0"/>
                        <a:t> </a:t>
                      </a:r>
                      <a:r>
                        <a:rPr lang="en-US" sz="1100" b="0" kern="1200" dirty="0"/>
                        <a:t>Finalization of Projects/Funds Depleted</a:t>
                      </a:r>
                    </a:p>
                    <a:p>
                      <a:pPr marL="57150" lvl="1" indent="-57150" algn="l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kern="1200" dirty="0"/>
                        <a:t>Completed Projects: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lvl="1" indent="-57150" algn="just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/>
                        <a:t>Emergency Food and Shelter Program (EFSP) Phase 40</a:t>
                      </a:r>
                    </a:p>
                    <a:p>
                      <a:pPr marL="91440" lvl="1" indent="-57150" algn="just" defTabSz="48895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kern="1200" dirty="0"/>
                        <a:t>Shasta County Allocation: $72,026</a:t>
                      </a:r>
                    </a:p>
                    <a:p>
                      <a:pPr marL="91440" lvl="2" indent="-57150" algn="just" defTabSz="48895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/>
                        <a:t>Anderson Cottonwood Christian Assistance-$13,293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 err="1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FaithWorks</a:t>
                      </a: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 - $17,226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Good News Rescue Mission - $19,870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Hill Country Community Clinic - $10,233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Shasta Health and Community Wellness Center - $4,060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Shingletown Medical Center-$6,344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Tri Counties Community Network-$1,000</a:t>
                      </a:r>
                    </a:p>
                    <a:p>
                      <a:pPr marL="91440" lvl="2" indent="-57150" algn="just" defTabSz="48895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har char="•"/>
                      </a:pPr>
                      <a:r>
                        <a:rPr lang="en-US" sz="1100" kern="12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  <a:ea typeface="+mn-ea"/>
                          <a:cs typeface="+mn-cs"/>
                        </a:rPr>
                        <a:t>The spending period of December 30, 2024, was selected as the end date to allow agencies as much time as possible to spend down their awards.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lvl="1" indent="-57150" algn="just" defTabSz="48895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dirty="0"/>
                        <a:t>Emergency Food and Shelter Program (EFSP) Phase 41</a:t>
                      </a:r>
                    </a:p>
                    <a:p>
                      <a:pPr marL="91440" marR="0" lvl="1" indent="-57150" algn="just" defTabSz="48895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dirty="0"/>
                        <a:t>Shasta County Allocation: $81,519</a:t>
                      </a:r>
                    </a:p>
                    <a:p>
                      <a:pPr marL="137160" marR="0" indent="-171450" algn="just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</a:rPr>
                        <a:t>EFSP Phase 41 Allocation: Application deadline has passed, and 6 applications were received.</a:t>
                      </a:r>
                    </a:p>
                    <a:p>
                      <a:pPr marL="137160" marR="0" indent="-171450" algn="just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+mn-lt"/>
                        </a:rPr>
                        <a:t>Board meeting to be scheduled.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359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7A8652-3481-E178-BB85-B94F95BC9E0E}"/>
              </a:ext>
            </a:extLst>
          </p:cNvPr>
          <p:cNvSpPr txBox="1"/>
          <p:nvPr/>
        </p:nvSpPr>
        <p:spPr>
          <a:xfrm>
            <a:off x="74646" y="6027003"/>
            <a:ext cx="117659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474233"/>
                </a:solidFill>
                <a:latin typeface="+mj-lt"/>
              </a:rPr>
              <a:t>SCHCAA – Program Dashboard 2024 Continued</a:t>
            </a:r>
            <a:br>
              <a:rPr lang="en-US" sz="4400" dirty="0">
                <a:solidFill>
                  <a:srgbClr val="474233"/>
                </a:solidFill>
              </a:rPr>
            </a:br>
            <a:r>
              <a:rPr lang="en-US" sz="1400" dirty="0">
                <a:solidFill>
                  <a:srgbClr val="474233"/>
                </a:solidFill>
                <a:latin typeface="+mj-lt"/>
              </a:rPr>
              <a:t>Organizational Standard 5.9 Board Governance</a:t>
            </a:r>
            <a:br>
              <a:rPr lang="en-US" dirty="0">
                <a:solidFill>
                  <a:srgbClr val="474233"/>
                </a:solidFill>
              </a:rPr>
            </a:br>
            <a:r>
              <a:rPr lang="en-US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department’s tripartite board/advisory body receives programmatic reports at each regular board/advisory meeting.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091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191BD-E1E0-450F-9B6B-56A4A5725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537" y="304799"/>
            <a:ext cx="10544926" cy="73089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400" dirty="0"/>
            </a:br>
            <a:r>
              <a:rPr lang="en-US" sz="2400" dirty="0"/>
              <a:t>CSBG Grants Financial Report </a:t>
            </a:r>
            <a:br>
              <a:rPr lang="en-US" sz="2400" dirty="0"/>
            </a:b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8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12D39A-56B8-32B3-FCB2-59BD5ECF37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02863"/>
              </p:ext>
            </p:extLst>
          </p:nvPr>
        </p:nvGraphicFramePr>
        <p:xfrm>
          <a:off x="615950" y="790575"/>
          <a:ext cx="10752138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020114" imgH="3171998" progId="Excel.Sheet.12">
                  <p:embed/>
                </p:oleObj>
              </mc:Choice>
              <mc:Fallback>
                <p:oleObj name="Worksheet" r:id="rId2" imgW="9020114" imgH="31719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950" y="790575"/>
                        <a:ext cx="10752138" cy="461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4D148D-A306-438F-5DCA-F73A7B928088}"/>
              </a:ext>
            </a:extLst>
          </p:cNvPr>
          <p:cNvSpPr txBox="1"/>
          <p:nvPr/>
        </p:nvSpPr>
        <p:spPr>
          <a:xfrm>
            <a:off x="998958" y="5752982"/>
            <a:ext cx="96297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474233"/>
                </a:solidFill>
                <a:latin typeface="+mj-lt"/>
              </a:rPr>
              <a:t>SCHCAA – Program Dashboard 2024 Continued</a:t>
            </a:r>
            <a:br>
              <a:rPr lang="en-US" sz="6000" dirty="0">
                <a:solidFill>
                  <a:srgbClr val="474233"/>
                </a:solidFill>
              </a:rPr>
            </a:br>
            <a:r>
              <a:rPr lang="en-US" sz="1400" dirty="0">
                <a:solidFill>
                  <a:srgbClr val="474233"/>
                </a:solidFill>
                <a:latin typeface="+mj-lt"/>
              </a:rPr>
              <a:t>Organizational Standard 5.9 Board Governance</a:t>
            </a:r>
            <a:br>
              <a:rPr lang="en-US" sz="1400" dirty="0">
                <a:solidFill>
                  <a:srgbClr val="474233"/>
                </a:solidFill>
              </a:rPr>
            </a:br>
            <a:r>
              <a:rPr lang="en-US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department’s tripartite board/advisory body receives programmatic reports at each regular board/advisory meeting.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236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9B347-55B2-4B29-9653-16089273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365126"/>
            <a:ext cx="9767338" cy="921752"/>
          </a:xfr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u="sng" dirty="0"/>
              <a:t>Board Governance by Program Area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BE5334-AA08-40BE-B4ED-C0C75A2D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4181" y="1296760"/>
            <a:ext cx="4220150" cy="88287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Administrative Roles of Boards by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72B47-989F-42DC-90E4-FFE687575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1504" y="2370320"/>
            <a:ext cx="4077261" cy="3341572"/>
          </a:xfrm>
          <a:noFill/>
        </p:spPr>
        <p:txBody>
          <a:bodyPr>
            <a:normAutofit/>
          </a:bodyPr>
          <a:lstStyle/>
          <a:p>
            <a:pPr algn="r"/>
            <a:r>
              <a:rPr lang="en-US" sz="2100" b="1" dirty="0">
                <a:solidFill>
                  <a:srgbClr val="474233"/>
                </a:solidFill>
              </a:rPr>
              <a:t>Community Action Board (CAB)</a:t>
            </a:r>
          </a:p>
          <a:p>
            <a:pPr algn="r"/>
            <a:r>
              <a:rPr lang="en-US" sz="1100" b="1" dirty="0">
                <a:solidFill>
                  <a:srgbClr val="474233"/>
                </a:solidFill>
              </a:rPr>
              <a:t>Tripartite Advisory Board Representing Low-Income, Private, and Public Sectors Providing Oversight of CSBG Program and CAA Activities</a:t>
            </a:r>
          </a:p>
          <a:p>
            <a:pPr algn="r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74233"/>
                </a:solidFill>
                <a:effectLst/>
                <a:uLnTx/>
                <a:uFillTx/>
                <a:ea typeface="+mn-ea"/>
                <a:cs typeface="+mn-cs"/>
              </a:rPr>
              <a:t>Public Housing Authority (PHA) Board</a:t>
            </a:r>
          </a:p>
          <a:p>
            <a:pPr algn="r"/>
            <a:r>
              <a:rPr lang="en-US" sz="1100" b="1" dirty="0" err="1">
                <a:solidFill>
                  <a:srgbClr val="474233"/>
                </a:solidFill>
              </a:rPr>
              <a:t>DeFacto</a:t>
            </a:r>
            <a:r>
              <a:rPr lang="en-US" sz="1100" b="1" dirty="0">
                <a:solidFill>
                  <a:srgbClr val="474233"/>
                </a:solidFill>
              </a:rPr>
              <a:t> Board of Supervisors Acting as Governing Entity over PHA  Four-County Region</a:t>
            </a:r>
          </a:p>
          <a:p>
            <a:pPr marL="0" indent="0" algn="r">
              <a:buNone/>
            </a:pPr>
            <a:r>
              <a:rPr lang="en-US" dirty="0"/>
              <a:t>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2B3ECA-A722-4B5C-87CE-DF3003DFE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5200" y="1281530"/>
            <a:ext cx="4220150" cy="92175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Administrative Role of Shasta County Board of Supervisors by Program</a:t>
            </a:r>
          </a:p>
        </p:txBody>
      </p:sp>
      <p:sp useBgFill="1">
        <p:nvSpPr>
          <p:cNvPr id="8" name="Content Placeholder 7">
            <a:extLst>
              <a:ext uri="{FF2B5EF4-FFF2-40B4-BE49-F238E27FC236}">
                <a16:creationId xmlns:a16="http://schemas.microsoft.com/office/drawing/2014/main" id="{86636AFF-A94F-484C-B62E-3F3C5913E1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45200" y="2416493"/>
            <a:ext cx="4754880" cy="3341572"/>
          </a:xfrm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474233"/>
                </a:solidFill>
              </a:rPr>
              <a:t>Board of Supervisors</a:t>
            </a:r>
          </a:p>
          <a:p>
            <a:pPr>
              <a:spcAft>
                <a:spcPts val="1200"/>
              </a:spcAft>
            </a:pPr>
            <a:r>
              <a:rPr lang="en-US" sz="1100" b="1" dirty="0">
                <a:solidFill>
                  <a:srgbClr val="474233"/>
                </a:solidFill>
              </a:rPr>
              <a:t>Acting as administrative approving entity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Font typeface="Tw Cen MT" panose="020B0602020104020603" pitchFamily="34" charset="0"/>
              <a:buChar char=" 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74233"/>
                </a:solidFill>
                <a:effectLst/>
                <a:uLnTx/>
                <a:uFillTx/>
                <a:ea typeface="+mn-ea"/>
                <a:cs typeface="+mn-cs"/>
              </a:rPr>
              <a:t>Board of Supervisors</a:t>
            </a: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474233"/>
                </a:solidFill>
                <a:effectLst/>
                <a:uLnTx/>
                <a:uFillTx/>
                <a:ea typeface="+mn-ea"/>
                <a:cs typeface="+mn-cs"/>
              </a:rPr>
              <a:t>Acting as administrative approving entity and representing the interests of the PHA throughout the 4-county PHA Region</a:t>
            </a:r>
          </a:p>
          <a:p>
            <a:pPr marL="0" indent="0">
              <a:buNone/>
            </a:pPr>
            <a:endParaRPr lang="en-US" sz="11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3065C1-4CBA-475D-9143-D1377D3EB831}"/>
              </a:ext>
            </a:extLst>
          </p:cNvPr>
          <p:cNvCxnSpPr/>
          <p:nvPr/>
        </p:nvCxnSpPr>
        <p:spPr>
          <a:xfrm>
            <a:off x="5264331" y="2590349"/>
            <a:ext cx="6400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204A8FE-C92F-4DB6-85C5-B3DF59C863E5}"/>
              </a:ext>
            </a:extLst>
          </p:cNvPr>
          <p:cNvCxnSpPr/>
          <p:nvPr/>
        </p:nvCxnSpPr>
        <p:spPr>
          <a:xfrm>
            <a:off x="5264331" y="3522306"/>
            <a:ext cx="64008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B7B70A7-BB95-497A-83F3-DC86D47AA20D}"/>
              </a:ext>
            </a:extLst>
          </p:cNvPr>
          <p:cNvSpPr txBox="1"/>
          <p:nvPr/>
        </p:nvSpPr>
        <p:spPr>
          <a:xfrm>
            <a:off x="2006600" y="6124694"/>
            <a:ext cx="807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2FE6D-AD03-15ED-4695-71D40E15A099}"/>
              </a:ext>
            </a:extLst>
          </p:cNvPr>
          <p:cNvSpPr txBox="1"/>
          <p:nvPr/>
        </p:nvSpPr>
        <p:spPr>
          <a:xfrm>
            <a:off x="942392" y="5681901"/>
            <a:ext cx="99487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474233"/>
                </a:solidFill>
                <a:latin typeface="+mj-lt"/>
              </a:rPr>
              <a:t>SCHCAA – Program Dashboard 2024 Continued</a:t>
            </a:r>
            <a:br>
              <a:rPr lang="en-US" sz="4400" dirty="0">
                <a:solidFill>
                  <a:srgbClr val="474233"/>
                </a:solidFill>
              </a:rPr>
            </a:br>
            <a:r>
              <a:rPr lang="en-US" sz="1400" dirty="0">
                <a:solidFill>
                  <a:srgbClr val="474233"/>
                </a:solidFill>
              </a:rPr>
              <a:t>Organizational Standard 5.9 Board Governance</a:t>
            </a:r>
            <a:br>
              <a:rPr lang="en-US" sz="2400" dirty="0">
                <a:solidFill>
                  <a:srgbClr val="474233"/>
                </a:solidFill>
              </a:rPr>
            </a:br>
            <a:r>
              <a:rPr lang="en-US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department’s tripartite board/advisory body receives programmatic reports at each regular board/advisory meeting.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6401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50045</TotalTime>
  <Words>844</Words>
  <Application>Microsoft Office PowerPoint</Application>
  <PresentationFormat>Widescreen</PresentationFormat>
  <Paragraphs>113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Wingdings</vt:lpstr>
      <vt:lpstr>Office Theme</vt:lpstr>
      <vt:lpstr>Worksheet</vt:lpstr>
      <vt:lpstr>Shasta County Housing &amp; Community Action Agency</vt:lpstr>
      <vt:lpstr> SCHCAA – Program Dashboard 2024 Organizational Standard 5.9 Board Governance The department’s tripartite board/advisory body receives programmatic reports at each regular board/advisory meeting.   </vt:lpstr>
      <vt:lpstr>PowerPoint Presentation</vt:lpstr>
      <vt:lpstr> CSBG Grants Financial Report   </vt:lpstr>
      <vt:lpstr>Board Governance by Program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 Report</dc:title>
  <dc:creator>%username%</dc:creator>
  <cp:lastModifiedBy>Melissa Nave</cp:lastModifiedBy>
  <cp:revision>499</cp:revision>
  <cp:lastPrinted>2024-02-15T16:56:31Z</cp:lastPrinted>
  <dcterms:created xsi:type="dcterms:W3CDTF">2020-10-19T20:07:54Z</dcterms:created>
  <dcterms:modified xsi:type="dcterms:W3CDTF">2024-04-11T22:54:16Z</dcterms:modified>
</cp:coreProperties>
</file>