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6"/>
  </p:notesMasterIdLst>
  <p:handoutMasterIdLst>
    <p:handoutMasterId r:id="rId57"/>
  </p:handoutMasterIdLst>
  <p:sldIdLst>
    <p:sldId id="427" r:id="rId6"/>
    <p:sldId id="428" r:id="rId7"/>
    <p:sldId id="408" r:id="rId8"/>
    <p:sldId id="374" r:id="rId9"/>
    <p:sldId id="375" r:id="rId10"/>
    <p:sldId id="376" r:id="rId11"/>
    <p:sldId id="380" r:id="rId12"/>
    <p:sldId id="424" r:id="rId13"/>
    <p:sldId id="422" r:id="rId14"/>
    <p:sldId id="423" r:id="rId15"/>
    <p:sldId id="377" r:id="rId16"/>
    <p:sldId id="378" r:id="rId17"/>
    <p:sldId id="379" r:id="rId18"/>
    <p:sldId id="413" r:id="rId19"/>
    <p:sldId id="420" r:id="rId20"/>
    <p:sldId id="414" r:id="rId21"/>
    <p:sldId id="415" r:id="rId22"/>
    <p:sldId id="416" r:id="rId23"/>
    <p:sldId id="417" r:id="rId24"/>
    <p:sldId id="418" r:id="rId25"/>
    <p:sldId id="381" r:id="rId26"/>
    <p:sldId id="401" r:id="rId27"/>
    <p:sldId id="404" r:id="rId28"/>
    <p:sldId id="382" r:id="rId29"/>
    <p:sldId id="405" r:id="rId30"/>
    <p:sldId id="406" r:id="rId31"/>
    <p:sldId id="407" r:id="rId32"/>
    <p:sldId id="383" r:id="rId33"/>
    <p:sldId id="384" r:id="rId34"/>
    <p:sldId id="385" r:id="rId35"/>
    <p:sldId id="386" r:id="rId36"/>
    <p:sldId id="421" r:id="rId37"/>
    <p:sldId id="387" r:id="rId38"/>
    <p:sldId id="396" r:id="rId39"/>
    <p:sldId id="388" r:id="rId40"/>
    <p:sldId id="389" r:id="rId41"/>
    <p:sldId id="390" r:id="rId42"/>
    <p:sldId id="391" r:id="rId43"/>
    <p:sldId id="419" r:id="rId44"/>
    <p:sldId id="392" r:id="rId45"/>
    <p:sldId id="393" r:id="rId46"/>
    <p:sldId id="395" r:id="rId47"/>
    <p:sldId id="409" r:id="rId48"/>
    <p:sldId id="410" r:id="rId49"/>
    <p:sldId id="411" r:id="rId50"/>
    <p:sldId id="412" r:id="rId51"/>
    <p:sldId id="398" r:id="rId52"/>
    <p:sldId id="425" r:id="rId53"/>
    <p:sldId id="426" r:id="rId54"/>
    <p:sldId id="400" r:id="rId55"/>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99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68078" autoAdjust="0"/>
  </p:normalViewPr>
  <p:slideViewPr>
    <p:cSldViewPr>
      <p:cViewPr>
        <p:scale>
          <a:sx n="51" d="100"/>
          <a:sy n="51" d="100"/>
        </p:scale>
        <p:origin x="-390" y="-30"/>
      </p:cViewPr>
      <p:guideLst>
        <p:guide orient="horz" pos="2160"/>
        <p:guide pos="432"/>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1698" y="-4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34.xml"/><Relationship Id="rId3" Type="http://schemas.openxmlformats.org/officeDocument/2006/relationships/slide" Target="slides/slide23.xml"/><Relationship Id="rId7" Type="http://schemas.openxmlformats.org/officeDocument/2006/relationships/slide" Target="slides/slide33.xml"/><Relationship Id="rId2" Type="http://schemas.openxmlformats.org/officeDocument/2006/relationships/slide" Target="slides/slide11.xml"/><Relationship Id="rId1" Type="http://schemas.openxmlformats.org/officeDocument/2006/relationships/slide" Target="slides/slide6.xml"/><Relationship Id="rId6" Type="http://schemas.openxmlformats.org/officeDocument/2006/relationships/slide" Target="slides/slide27.xml"/><Relationship Id="rId5" Type="http://schemas.openxmlformats.org/officeDocument/2006/relationships/slide" Target="slides/slide26.xml"/><Relationship Id="rId4" Type="http://schemas.openxmlformats.org/officeDocument/2006/relationships/slide" Target="slides/slide25.xml"/><Relationship Id="rId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b="0"/>
            </a:lvl1pPr>
          </a:lstStyle>
          <a:p>
            <a:pPr>
              <a:defRPr/>
            </a:pPr>
            <a:endParaRPr lang="en-US"/>
          </a:p>
        </p:txBody>
      </p:sp>
      <p:sp>
        <p:nvSpPr>
          <p:cNvPr id="20483" name="Rectangle 3"/>
          <p:cNvSpPr>
            <a:spLocks noGrp="1" noChangeArrowheads="1"/>
          </p:cNvSpPr>
          <p:nvPr>
            <p:ph type="dt" sz="quarter"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b="0"/>
            </a:lvl1pPr>
          </a:lstStyle>
          <a:p>
            <a:pPr>
              <a:defRPr/>
            </a:pPr>
            <a:endParaRPr lang="en-US"/>
          </a:p>
        </p:txBody>
      </p:sp>
      <p:sp>
        <p:nvSpPr>
          <p:cNvPr id="20484" name="Rectangle 4"/>
          <p:cNvSpPr>
            <a:spLocks noGrp="1" noChangeArrowheads="1"/>
          </p:cNvSpPr>
          <p:nvPr>
            <p:ph type="ftr" sz="quarter" idx="2"/>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b="0"/>
            </a:lvl1pPr>
          </a:lstStyle>
          <a:p>
            <a:pPr>
              <a:defRPr/>
            </a:pPr>
            <a:endParaRPr lang="en-US"/>
          </a:p>
        </p:txBody>
      </p:sp>
      <p:sp>
        <p:nvSpPr>
          <p:cNvPr id="20485" name="Rectangle 5"/>
          <p:cNvSpPr>
            <a:spLocks noGrp="1" noChangeArrowheads="1"/>
          </p:cNvSpPr>
          <p:nvPr>
            <p:ph type="sldNum" sz="quarter" idx="3"/>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b="0"/>
            </a:lvl1pPr>
          </a:lstStyle>
          <a:p>
            <a:pPr>
              <a:defRPr/>
            </a:pPr>
            <a:fld id="{ED04CAA1-9047-403D-BFC1-469329D6202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b="0"/>
            </a:lvl1pPr>
          </a:lstStyle>
          <a:p>
            <a:pPr>
              <a:defRPr/>
            </a:pPr>
            <a:endParaRPr lang="en-US"/>
          </a:p>
        </p:txBody>
      </p:sp>
      <p:sp>
        <p:nvSpPr>
          <p:cNvPr id="54275" name="Rectangle 3"/>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14400" y="4343400"/>
            <a:ext cx="5029200" cy="4114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3" name="Rectangle 5"/>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b="0"/>
            </a:lvl1pPr>
          </a:lstStyle>
          <a:p>
            <a:pPr>
              <a:defRPr/>
            </a:pPr>
            <a:endParaRPr lang="en-US"/>
          </a:p>
        </p:txBody>
      </p:sp>
      <p:sp>
        <p:nvSpPr>
          <p:cNvPr id="2054" name="Rectangle 6"/>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b="0"/>
            </a:lvl1pPr>
          </a:lstStyle>
          <a:p>
            <a:pPr>
              <a:defRPr/>
            </a:pPr>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b="0"/>
            </a:lvl1pPr>
          </a:lstStyle>
          <a:p>
            <a:pPr>
              <a:defRPr/>
            </a:pPr>
            <a:fld id="{BF249938-13CC-46F0-985F-6369E57C35B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F40EAA1F-9BD6-4D81-A7AB-628BBE531188}" type="slidenum">
              <a:rPr lang="en-US" smtClean="0"/>
              <a:pPr/>
              <a:t>1</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D92EAB25-D737-40FE-B274-E725CFE7C463}" type="slidenum">
              <a:rPr lang="en-US" smtClean="0"/>
              <a:pPr/>
              <a:t>10</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2079D691-A6D9-46DB-A9DE-8B83476D68F5}" type="slidenum">
              <a:rPr lang="en-US" smtClean="0"/>
              <a:pPr/>
              <a:t>11</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w="9525"/>
        </p:spPr>
        <p:txBody>
          <a:bodyPr/>
          <a:lstStyle/>
          <a:p>
            <a:r>
              <a:rPr lang="en-US" smtClean="0"/>
              <a:t>Some recipients erroneously use a quantitative formula to determine the adequacy of good faith efforts.  For example, giving so many points for each of the GFE factors.</a:t>
            </a:r>
          </a:p>
          <a:p>
            <a:endParaRPr lang="en-US" smtClean="0"/>
          </a:p>
          <a:p>
            <a:r>
              <a:rPr lang="en-US" smtClean="0"/>
              <a:t>Meeting a quantitative formula for adequate good faith efforts would not meet the requirements of Appendix A.  The drafters of the regulations state, “Certainly a one-size-fits-all checklist is neither desirable nor possible.  What constitutes a showing of adequate good faith efforts in a particular procurement is an intrinsically fact-specific judgment that recipients must make.  Circumstances of procurements vary widely, and GFE determinations must fit each individual situation as closely as possible.”  See 64 Fed. Reg. 5114 (1999).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A3E5C88D-91C5-4A1E-9430-8CFACDE7FEAB}" type="slidenum">
              <a:rPr lang="en-US" smtClean="0"/>
              <a:pPr/>
              <a:t>12</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w="9525"/>
        </p:spPr>
        <p:txBody>
          <a:bodyPr/>
          <a:lstStyle/>
          <a:p>
            <a:r>
              <a:rPr lang="en-US" smtClean="0"/>
              <a:t>Verify DBE quotes: this is typically done with a copy of the quote.  However, sometimes the quote does not match the commitment.  Often times the DBE will submit quote several options and the bidder may discuss and agree with the DBE on different option or a combination of the options presented.  In that case, verify the commitment with the bidder.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DCB46DF3-2133-4168-92F0-22B3B42CCCAB}" type="slidenum">
              <a:rPr lang="en-US" smtClean="0"/>
              <a:pPr/>
              <a:t>13</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w="9525"/>
        </p:spPr>
        <p:txBody>
          <a:bodyPr/>
          <a:lstStyle/>
          <a:p>
            <a:r>
              <a:rPr lang="en-US" smtClean="0"/>
              <a:t>If the DBE work is not adequately described the Engineer administering the contract will not be able to enforce the contract, i.e., ensure the DBE is performing a commercial useful function.  Non-specific descriptions should be clarified by the bidder before award.  For example, instead of using “various” the bidder should list the all it contract item numbers associated with the committed work.  If part of a contract item is listed, that part of the contract item should be described with enough specificity that the Engineer administering the contract is able to enforce the contract.  (It may be sufficiently described in the UDBE’s quote.)</a:t>
            </a:r>
          </a:p>
          <a:p>
            <a:endParaRPr lang="en-US" smtClean="0"/>
          </a:p>
          <a:p>
            <a:r>
              <a:rPr lang="en-US" smtClean="0"/>
              <a:t>Sometimes a partial work item is an adequate description.  For example, “54(p)” may be an adequate description if work Item 54 is mobilization.  “66(p)” may be an adequate description if the UDBE is doing striping and Work Item 66 is the lead abatement compliance plan.  Obviously, the DBE is doing the lead abatement plan for the striping paint.  “74(p)” may be an adequate description for a UDBE trucker doing hauling if Work Item 74 is excavation.  Obviously, the UDBE trucker will haul the excavated material.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CDB42897-2185-46B8-BE00-8E0713EFC13A}" type="slidenum">
              <a:rPr lang="en-US" smtClean="0"/>
              <a:pPr/>
              <a:t>14</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w="9525"/>
        </p:spPr>
        <p:txBody>
          <a:bodyPr/>
          <a:lstStyle/>
          <a:p>
            <a:r>
              <a:rPr lang="en-US" smtClean="0"/>
              <a:t>Trucking bids are usually on a per-load, per ton, or hourly basis.  Contact the bidder to determine how it used the UDBE’s quote to arrive at its commitment amount.  </a:t>
            </a:r>
          </a:p>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A10ECDB7-075F-4B42-B14F-C9982C47C5B6}" type="slidenum">
              <a:rPr lang="en-US" smtClean="0"/>
              <a:pPr/>
              <a:t>15</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w="9525"/>
        </p:spPr>
        <p:txBody>
          <a:bodyPr/>
          <a:lstStyle/>
          <a:p>
            <a:r>
              <a:rPr lang="en-US" smtClean="0"/>
              <a:t>Ask the bidder how many trucks it needs to do the committed work.  The trucking may occur over an extended period of time, requiring fewer trucks or visa versa.</a:t>
            </a:r>
          </a:p>
          <a:p>
            <a:endParaRPr lang="en-US" smtClean="0"/>
          </a:p>
          <a:p>
            <a:r>
              <a:rPr lang="en-US" smtClean="0"/>
              <a:t>Check the certification record of the UDBE to see how many trucks it owns.</a:t>
            </a:r>
          </a:p>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57C46B44-2575-49DD-96B7-21A1BF32D976}" type="slidenum">
              <a:rPr lang="en-US" smtClean="0"/>
              <a:pPr/>
              <a:t>16</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A7D873DD-AAC7-4D78-876F-25260BE6A713}" type="slidenum">
              <a:rPr lang="en-US" smtClean="0"/>
              <a:pPr/>
              <a:t>17</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253CCF5A-97DE-4613-BF1B-232BFE1984ED}" type="slidenum">
              <a:rPr lang="en-US" smtClean="0"/>
              <a:pPr/>
              <a:t>18</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w="9525"/>
        </p:spPr>
        <p:txBody>
          <a:bodyPr/>
          <a:lstStyle/>
          <a:p>
            <a:r>
              <a:rPr lang="en-US" smtClean="0"/>
              <a:t>If the UDBE is not a truck broker, it cannot get credit for any brokered trucks.  DBEs can only get credit for work that they are certified to perform.</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A02CD797-5A47-4D6D-8C9D-FFD183624D5F}" type="slidenum">
              <a:rPr lang="en-US" smtClean="0"/>
              <a:pPr/>
              <a:t>19</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A0994F6-F775-4FD7-AEAD-47DB2BE41D87}" type="slidenum">
              <a:rPr lang="en-US" smtClean="0"/>
              <a:pPr/>
              <a:t>2</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65444355-B33C-43CA-B803-0473CE969CEB}" type="slidenum">
              <a:rPr lang="en-US" smtClean="0"/>
              <a:pPr/>
              <a:t>20</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w="9525"/>
        </p:spPr>
        <p:txBody>
          <a:bodyPr/>
          <a:lstStyle/>
          <a:p>
            <a:r>
              <a:rPr lang="en-US" smtClean="0"/>
              <a:t>First, check to see if the bidder made enough work available to DBEs to at least meet the contract goal.  If not, it doesn’t matter what other efforts were made, it is not possible to meet the goal and adequate good faith efforts were not made.</a:t>
            </a:r>
          </a:p>
          <a:p>
            <a:endParaRPr lang="en-US" smtClean="0"/>
          </a:p>
          <a:p>
            <a:r>
              <a:rPr lang="en-US" smtClean="0"/>
              <a:t>Count items only if bidder solicited all available UDBEs for that item.  Written solicitations should be sent to all certified DBEs listed to do the work made available by the bidder.  Sort the CUCP database spreadsheet to determine the UDBEs available in the Caltrans District where the project is located to do each of the types of work made available by the bidder.  If, for example, there are 12 UDBEs available to do guard rail work and the bidder solicits 6 UDBEs, do not count that work as being made available by the bidder.</a:t>
            </a:r>
          </a:p>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69C8F6E3-333D-4C89-AB75-4F35A635EB8C}" type="slidenum">
              <a:rPr lang="en-US" smtClean="0"/>
              <a:pPr/>
              <a:t>21</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w="9525"/>
        </p:spPr>
        <p:txBody>
          <a:bodyPr/>
          <a:lstStyle/>
          <a:p>
            <a:pPr>
              <a:spcAft>
                <a:spcPct val="10000"/>
              </a:spcAft>
            </a:pPr>
            <a:r>
              <a:rPr lang="en-US" smtClean="0"/>
              <a:t>Do not count items that are performed by the bidder.  For example, if the bidder solicited UDBEs to do excavation and does the work itself, do not count the value of this work (as measured by the bidder’s bid for this work) as work that was made available to DBEs.  This practice is like outreaching to job candidates when the job is wired.  It is pro forma efforts.</a:t>
            </a:r>
          </a:p>
          <a:p>
            <a:pPr>
              <a:spcAft>
                <a:spcPct val="10000"/>
              </a:spcAft>
            </a:pPr>
            <a:endParaRPr lang="en-US" smtClean="0"/>
          </a:p>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C0405BA9-914F-4629-86E1-3AA196463211}" type="slidenum">
              <a:rPr lang="en-US" smtClean="0"/>
              <a:pPr/>
              <a:t>22</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w="9525"/>
        </p:spPr>
        <p:txBody>
          <a:bodyPr/>
          <a:lstStyle/>
          <a:p>
            <a:r>
              <a:rPr lang="en-US" smtClean="0"/>
              <a:t>The smaller the difference between goal and amount of work made available to UDBEs, greater amount of GFEs are expected.  For example, if the contract goal is 10% and the bidder made 12% of the contract available to UDBEs, it expects to get UDBEs for nearly all of the work made available.  The documented efforts of the bidder should show that made extra extraordinary efforts to ensure that nearly all work made available went to UDBEs.  On the other hand, a bidder who made 30% of the contract available to UDBEs would not have to show nearly as much GFEs.  Therefore, the amount of work made available show how high of an initial bar the bidder set for him or herself.</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1E998069-807F-42FF-AF3C-D6714CF7E600}" type="slidenum">
              <a:rPr lang="en-US" smtClean="0"/>
              <a:pPr/>
              <a:t>23</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w="9525"/>
        </p:spPr>
        <p:txBody>
          <a:bodyPr/>
          <a:lstStyle/>
          <a:p>
            <a:r>
              <a:rPr lang="en-US" smtClean="0"/>
              <a:t>The efforts of other bidders is a very powerful tool that can be used to evaluate the GFEs of the apparent low bidder.  For example, when the apparent low bidder fails to meet the contract goal, but the second low bidder meets it, you may reasonably raise the question of whether, with additional efforts, the apparent low bidder could have met the goal.</a:t>
            </a:r>
          </a:p>
          <a:p>
            <a:endParaRPr lang="en-US" smtClean="0"/>
          </a:p>
          <a:p>
            <a:r>
              <a:rPr lang="en-US" smtClean="0"/>
              <a:t>This procedure gives the recipient an additional factor to support their GFE decision because it will cite objective data and information regarding other bidders. This factor could be significant depending upon the extent of the difference between the apparent low bidder’s commitment and the goal and the extent of the difference between the apparent low bidder’s commitment and the second and third low bidder’s commitment.  </a:t>
            </a:r>
          </a:p>
          <a:p>
            <a:endParaRPr lang="en-US" smtClean="0"/>
          </a:p>
          <a:p>
            <a:r>
              <a:rPr lang="en-US" smtClean="0"/>
              <a:t>Use of this factor will create competition among bidders for DBE participation.  They will not solely be concerned about being the low bidder. They will have to factor in DBE participation in their bid.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888BF6EA-2C90-40CB-BA49-79F8B4AB537C}" type="slidenum">
              <a:rPr lang="en-US" smtClean="0"/>
              <a:pPr/>
              <a:t>24</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w="9525"/>
        </p:spPr>
        <p:txBody>
          <a:bodyPr/>
          <a:lstStyle/>
          <a:p>
            <a:r>
              <a:rPr lang="en-US" smtClean="0"/>
              <a:t>The UDBE commitments of the bidder is the best overall measure of GFEs.  The greater the difference between the goal and DBE commitments, the greater the amount of GFEs are expected.  For example, if the contract goal is 11% and the bidder’s DBE commitment is 10%, the bidder doesn’t have to demonstrate very much more efforts to obtain UDBEs to get an adequate GFE determination.  However, if the bidder’s UDBE commitment is 7%, the bidder has to demonstrate a lot of efforts for the recipient to determine that it made adequate GFEs.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303A3A2-0F0D-4107-9F49-8DCD16E000E8}" type="slidenum">
              <a:rPr lang="en-US" smtClean="0"/>
              <a:pPr/>
              <a:t>25</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w="9525"/>
        </p:spPr>
        <p:txBody>
          <a:bodyPr/>
          <a:lstStyle/>
          <a:p>
            <a:r>
              <a:rPr lang="en-US" smtClean="0"/>
              <a:t>The efforts of other bidders is a very powerful tool that can be used to evaluate the GFEs of the apparent low bidder.  For example, when the apparent low bidder fails to meet the contract goal, but the second low bidder meets it, you may reasonably raise the question of whether, with additional efforts, the apparent low bidder could have met the goal.</a:t>
            </a:r>
          </a:p>
          <a:p>
            <a:endParaRPr lang="en-US" smtClean="0"/>
          </a:p>
          <a:p>
            <a:r>
              <a:rPr lang="en-US" smtClean="0"/>
              <a:t>This procedure gives the recipient an additional factor to support their GFE decision because it will cite objective data and information regarding other bidders. This factor could be significant depending upon the extent of the difference between the apparent low bidder’s commitment and the goal and the extent of the difference between the apparent low bidder’s commitment and the second and third low bidder’s commitment.  </a:t>
            </a:r>
          </a:p>
          <a:p>
            <a:endParaRPr lang="en-US" smtClean="0"/>
          </a:p>
          <a:p>
            <a:r>
              <a:rPr lang="en-US" smtClean="0"/>
              <a:t>Use of this factor will create competition among bidders for DBE participation.  They will not solely be concerned about being the low bidder. They will have to factor in DBE participation in their bid.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6E41866E-7872-43D5-8AE5-EA5509B9711B}" type="slidenum">
              <a:rPr lang="en-US" smtClean="0"/>
              <a:pPr/>
              <a:t>26</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w="9525"/>
        </p:spPr>
        <p:txBody>
          <a:bodyPr/>
          <a:lstStyle/>
          <a:p>
            <a:r>
              <a:rPr lang="en-US" smtClean="0"/>
              <a:t>The efforts of other bidders is a very powerful tool that can be used to evaluate the GFEs of the apparent low bidder.  For example, when the apparent low bidder fails to meet the contract goal, but the second low bidder meets it, you may reasonably raise the question of whether, with additional efforts, the apparent low bidder could have met the goal.</a:t>
            </a:r>
          </a:p>
          <a:p>
            <a:endParaRPr lang="en-US" smtClean="0"/>
          </a:p>
          <a:p>
            <a:r>
              <a:rPr lang="en-US" smtClean="0"/>
              <a:t>This procedure gives the recipient an additional factor to support their GFE decision because it will cite objective data and information regarding other bidders. This factor could be significant depending upon the extent of the difference between the apparent low bidder’s commitment and the goal and the extent of the difference between the apparent low bidder’s commitment and the second and third low bidder’s commitment.  </a:t>
            </a:r>
          </a:p>
          <a:p>
            <a:endParaRPr lang="en-US" smtClean="0"/>
          </a:p>
          <a:p>
            <a:r>
              <a:rPr lang="en-US" smtClean="0"/>
              <a:t>Use of this factor will create competition among bidders for DBE participation.  They will not solely be concerned about being the low bidder. They will have to factor in DBE participation in their bid.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D006C70F-6AC3-4524-A25E-1AD200903A93}" type="slidenum">
              <a:rPr lang="en-US" smtClean="0"/>
              <a:pPr/>
              <a:t>27</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w="9525"/>
        </p:spPr>
        <p:txBody>
          <a:bodyPr/>
          <a:lstStyle/>
          <a:p>
            <a:r>
              <a:rPr lang="en-US" smtClean="0"/>
              <a:t>This procedure gives the recipient an additional factor to support their GFE decision because it will cite objective data and information regarding other bidders. This factor could be significant depending upon the extent of the difference between the apparent low bidder’s commitment and the goal and the extent of the difference between the apparent low bidder’s commitment and the second and third low bidder’s commitment.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35723304-A00D-4E90-8B16-B9636A64455E}" type="slidenum">
              <a:rPr lang="en-US" smtClean="0"/>
              <a:pPr/>
              <a:t>28</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w="9525"/>
        </p:spPr>
        <p:txBody>
          <a:bodyPr/>
          <a:lstStyle/>
          <a:p>
            <a:r>
              <a:rPr lang="en-US" smtClean="0"/>
              <a:t>Bidders do not have control over the dollar amount of the UDBEs’ bids.  UDBE bids may be rejected if they are unreasonable.  A large number and dollar amount of the UDBE bids for a variety of items would reflect that the bidder’s collective effort to get DBEs.  Next to the bidder’s DBE commitment, the number and dollar amount of UDBE bids for a variety of items is a good measure of the adequacy of a bidder’s GFE.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A9845EA-1E13-4825-99C0-A1EFC5AD1F78}" type="slidenum">
              <a:rPr lang="en-US" smtClean="0"/>
              <a:pPr/>
              <a:t>29</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w="9525"/>
        </p:spPr>
        <p:txBody>
          <a:bodyPr/>
          <a:lstStyle/>
          <a:p>
            <a:r>
              <a:rPr lang="en-US" smtClean="0"/>
              <a:t>Included in the list of types of actions which your should consider as part of a bidder’s good faith efforts includes “Soliciting through all reasonable and available means (e.g. attendance at pre-bid meetings, advertising and/or written notices) the interest of </a:t>
            </a:r>
            <a:r>
              <a:rPr lang="en-US" b="1" u="sng" smtClean="0"/>
              <a:t>all</a:t>
            </a:r>
            <a:r>
              <a:rPr lang="en-US" smtClean="0"/>
              <a:t> certified DBEs who have the capability to perform the work of the contract.”  See 49 CFR part 26, Appendix A (IV)A.</a:t>
            </a:r>
          </a:p>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176309A-C9CB-4CBB-ACEB-3E632790A30F}" type="slidenum">
              <a:rPr lang="en-US" smtClean="0"/>
              <a:pPr/>
              <a:t>3</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6162F3B1-EBB9-4CFC-80DA-BF71E27D42CE}" type="slidenum">
              <a:rPr lang="en-US" smtClean="0"/>
              <a:pPr/>
              <a:t>30</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51166A3-516E-4086-81CC-5197FFC41CD6}" type="slidenum">
              <a:rPr lang="en-US" smtClean="0"/>
              <a:pPr/>
              <a:t>31</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C128CBBF-1CBF-4711-B0E9-8E0183C8F7CA}" type="slidenum">
              <a:rPr lang="en-US" smtClean="0"/>
              <a:pPr/>
              <a:t>32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1C193F43-FE4A-48F3-9B3F-1C0B94F60E49}" type="slidenum">
              <a:rPr lang="en-US" smtClean="0"/>
              <a:pPr/>
              <a:t>33</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w="9525"/>
        </p:spPr>
        <p:txBody>
          <a:bodyPr/>
          <a:lstStyle/>
          <a:p>
            <a:r>
              <a:rPr lang="en-US" smtClean="0"/>
              <a:t>If a solicited DBE who stated it will submit a bid and it is not listed on the DBE commitment sheet or listed on the list of rejected DBEs, contact the DBE to check if it submitted a bid.  If it did, the bidder is withholding this information from the recipient.  Ask the bidder why this DBE was not listed as a rejected DBE and why was it rejected.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25BBAA32-DB78-4A5F-AEB6-21AF02C71D82}" type="slidenum">
              <a:rPr lang="en-US" smtClean="0"/>
              <a:pPr/>
              <a:t>34</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w="9525"/>
        </p:spPr>
        <p:txBody>
          <a:bodyPr/>
          <a:lstStyle/>
          <a:p>
            <a:r>
              <a:rPr lang="en-US" smtClean="0"/>
              <a:t>In one instance, a local agency wrongfully approved the good faith efforts of a bidder who solicited 36 UDBEs including 22 who did not do any of the work in the contract.</a:t>
            </a:r>
          </a:p>
          <a:p>
            <a:r>
              <a:rPr lang="en-US" smtClean="0"/>
              <a:t>In another instance, a local agency wrongfully approved the good faith efforts of a bidder who solicited only one DBE who is not a UDBE.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EDFE7A6-62E4-4F40-A059-57BA3FC588DE}" type="slidenum">
              <a:rPr lang="en-US" smtClean="0"/>
              <a:pPr/>
              <a:t>35</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w="9525"/>
        </p:spPr>
        <p:txBody>
          <a:bodyPr/>
          <a:lstStyle/>
          <a:p>
            <a:r>
              <a:rPr lang="en-US" smtClean="0"/>
              <a:t>Bidders are required to follow up on initial solicitations to determine with certainty the interest of UDBEs.  Check the follow up documentation.  It may show that the bidder knew that if it used every known UDBE bid it would still not meet the contract goal.  What did it do?  If it made no additional efforts, e.g., make more items of work available, offer more assistance, etc., then it did not make adequate good faith efforts.  The greater the short fall from the goal, the more additional efforts should be exerted.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2B33F3E1-AD8D-43BB-9CA9-1F2F8C4FF84B}" type="slidenum">
              <a:rPr lang="en-US" smtClean="0"/>
              <a:pPr/>
              <a:t>36</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2D434F1B-FA8A-4402-B71B-B89CDE112298}" type="slidenum">
              <a:rPr lang="en-US" smtClean="0"/>
              <a:pPr/>
              <a:t>37</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2332FC32-F3F3-4C79-AFD9-7A1673C4523C}" type="slidenum">
              <a:rPr lang="en-US" smtClean="0"/>
              <a:pPr/>
              <a:t>38</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w="9525"/>
        </p:spPr>
        <p:txBody>
          <a:bodyPr/>
          <a:lstStyle/>
          <a:p>
            <a:r>
              <a:rPr lang="en-US" smtClean="0"/>
              <a:t>See the Notes section of Slide “Efforts of Other Bidders.”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A5836B24-202E-47AB-AEA8-B0779F35FB9A}" type="slidenum">
              <a:rPr lang="en-US" smtClean="0"/>
              <a:pPr/>
              <a:t>39</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755F103-4285-4BF9-A6B9-A1A52F139F36}" type="slidenum">
              <a:rPr lang="en-US" smtClean="0"/>
              <a:pPr/>
              <a:t>4</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79F10618-F646-4755-B82F-3940908CAF70}" type="slidenum">
              <a:rPr lang="en-US" smtClean="0"/>
              <a:pPr/>
              <a:t>40</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7A549DD4-208E-4E34-A964-034C8F831A69}" type="slidenum">
              <a:rPr lang="en-US" smtClean="0"/>
              <a:pPr/>
              <a:t>41</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w="9525"/>
        </p:spPr>
        <p:txBody>
          <a:bodyPr/>
          <a:lstStyle/>
          <a:p>
            <a:r>
              <a:rPr lang="en-US" smtClean="0"/>
              <a:t>For example, in one instance an apparent low bidder submitted his bid and good faith effort documentation to a courier three days before bid opening.  His DBE solicitations indicated only the bid opening date and time.  The solicitations did not indicate any other bid submittal time.  The bidder had 0% DBE participation.  The GFE documentation stated that no DBE bids were received.  However, the recipient is aware of one DBE who submitted bids to all plan holders, including the apparent low bidder, several hours before bid opening.</a:t>
            </a:r>
          </a:p>
          <a:p>
            <a:endParaRPr lang="en-US" smtClean="0"/>
          </a:p>
          <a:p>
            <a:r>
              <a:rPr lang="en-US" smtClean="0"/>
              <a:t>In this instance, the timing and sequence of events described above indicates that despite all the other efforts of the apparent low bidder, it never had any intention of using any DBEs.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178C4E78-D0C2-4340-8D5C-CC31B6E71F21}" type="slidenum">
              <a:rPr lang="en-US" smtClean="0"/>
              <a:pPr/>
              <a:t>42</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w="9525"/>
        </p:spPr>
        <p:txBody>
          <a:bodyPr/>
          <a:lstStyle/>
          <a:p>
            <a:r>
              <a:rPr lang="en-US" smtClean="0"/>
              <a:t>Look at all of these aspects of GFEs.  Measure the quality, quantity and intensity of these efforts.  Evaluate them relative to the efforts of other bidders.  Did the bidder actively and aggressively try to meet the contract goal?</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E3B46C58-AADB-45AC-9C04-4A297E5331DD}" type="slidenum">
              <a:rPr lang="en-US" smtClean="0"/>
              <a:pPr/>
              <a:t>43</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w="9525"/>
        </p:spPr>
        <p:txBody>
          <a:bodyPr/>
          <a:lstStyle/>
          <a:p>
            <a:r>
              <a:rPr lang="en-US" smtClean="0"/>
              <a:t>Caltrans Office Bulletin DLA-OB 11-04: </a:t>
            </a:r>
          </a:p>
          <a:p>
            <a:r>
              <a:rPr lang="en-US" smtClean="0"/>
              <a:t>http://www.dot.ca.gov/hq/LocalPrograms/DLA_OB/office-bulletins/ob11-04.pdf</a:t>
            </a:r>
          </a:p>
          <a:p>
            <a:endParaRPr lang="en-US" smtClean="0"/>
          </a:p>
          <a:p>
            <a:r>
              <a:rPr lang="en-US" smtClean="0"/>
              <a:t>Attachment (Sample GFE memo): </a:t>
            </a:r>
          </a:p>
          <a:p>
            <a:r>
              <a:rPr lang="en-US" smtClean="0"/>
              <a:t>http://www.dot.ca.gov/hq/LocalPrograms/DLA_OB/office-bulletins/ob11-04attachment.pdf</a:t>
            </a:r>
          </a:p>
          <a:p>
            <a:endParaRPr lang="en-US" smtClean="0"/>
          </a:p>
          <a:p>
            <a:r>
              <a:rPr lang="en-US" smtClean="0"/>
              <a:t>Sample Notice to Bidders &amp; Special Provisions:</a:t>
            </a:r>
          </a:p>
          <a:p>
            <a:r>
              <a:rPr lang="en-US" smtClean="0"/>
              <a:t>http://www.dot.ca.gov/hq/LocalPrograms/sam_boil/sam_boil.htm</a:t>
            </a:r>
          </a:p>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A7DC773F-62AC-4A80-A418-90ED87885BC7}" type="slidenum">
              <a:rPr lang="en-US" smtClean="0"/>
              <a:pPr/>
              <a:t>44</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E554B890-6800-4F54-9C41-3C124269F4E6}" type="slidenum">
              <a:rPr lang="en-US" smtClean="0"/>
              <a:pPr/>
              <a:t>45</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B1C46E27-42A9-4D8C-A35D-18D0E059FCC8}" type="slidenum">
              <a:rPr lang="en-US" smtClean="0"/>
              <a:pPr/>
              <a:t>46</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w="9525"/>
        </p:spPr>
        <p:txBody>
          <a:bodyPr/>
          <a:lstStyle/>
          <a:p>
            <a:r>
              <a:rPr lang="en-US" smtClean="0"/>
              <a:t>Awarding a contract to a bidder who did not meet the goal or demonstrate adequate good faith efforts is awarding a contract to a nonresponsive bidder.  The entire contract should not have been awarded to this bidder.  The entire contract is ineligible for Federal participation.</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D8A4B486-D4D5-4886-B423-67E9196C125C}" type="slidenum">
              <a:rPr lang="en-US" smtClean="0"/>
              <a:pPr/>
              <a:t>47</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w="9525"/>
        </p:spPr>
        <p:txBody>
          <a:bodyPr/>
          <a:lstStyle/>
          <a:p>
            <a:r>
              <a:rPr lang="en-US" smtClean="0"/>
              <a:t>The GFE evaluation process is subjective.  One must consider a whole range of factors and look at the situation overall.  This process can be made less subjective by considering the commitments of the second and third low bidders. This factor compares numbers.  The difference and magnitude of the differences between these numbers are clear.  </a:t>
            </a:r>
          </a:p>
          <a:p>
            <a:endParaRPr lang="en-US" smtClean="0"/>
          </a:p>
          <a:p>
            <a:r>
              <a:rPr lang="en-US" smtClean="0"/>
              <a:t>The latitude given to recipients in evaluating GFEs may make them uncomfortable making such judgments.  However, this same latitude makes it equally difficult to successfully challenge such decisions unless the recipient abuses its discretion.</a:t>
            </a:r>
          </a:p>
          <a:p>
            <a:endParaRPr lang="en-US" smtClean="0"/>
          </a:p>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70C2EB2-0C8C-49A6-909D-3C95EA1E55BF}" type="slidenum">
              <a:rPr lang="en-US" smtClean="0"/>
              <a:pPr/>
              <a:t>5</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w="9525"/>
        </p:spPr>
        <p:txBody>
          <a:bodyPr/>
          <a:lstStyle/>
          <a:p>
            <a:r>
              <a:rPr lang="en-US" smtClean="0"/>
              <a:t>49 CFR part 26, Appendix A: </a:t>
            </a:r>
          </a:p>
          <a:p>
            <a:r>
              <a:rPr lang="en-US" smtClean="0"/>
              <a:t>http://ecfr.gpoaccess.gov/cgi/t/text/text-idx?region=DIV1;type=boolean;c=ecfr;cc=ecfr;sid=0804c37fc1ef7b87dfaaffd066017724;q1=dbe;rgn1=Section%20Heading;op2=and;rgn2=Section;op3=and;rgn3=Section;view=text;idno=49;node=49%3A1.0.1.1.20;rgn=div5#49:1.0.1.1.20.6.16.6.13</a:t>
            </a:r>
          </a:p>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8CE7955-38DA-45AE-BADB-7AD29EFA1CC2}" type="slidenum">
              <a:rPr lang="en-US" smtClean="0"/>
              <a:pPr/>
              <a:t>6</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28B4898A-9F19-4284-A20F-E7CBE16B140D}" type="slidenum">
              <a:rPr lang="en-US" smtClean="0"/>
              <a:pPr/>
              <a:t>7</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w="9525"/>
        </p:spPr>
        <p:txBody>
          <a:bodyPr/>
          <a:lstStyle/>
          <a:p>
            <a:r>
              <a:rPr lang="en-US" smtClean="0"/>
              <a:t>Suggestion: make a list of factors that favor an adequate GFE finding and a list of factors that do not favor such a finding.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5D5A7D43-EB89-447D-9786-002770FAEA34}" type="slidenum">
              <a:rPr lang="en-US" smtClean="0"/>
              <a:pPr/>
              <a:t>8</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D614447-F74B-4A80-9220-977D28EF5942}" type="slidenum">
              <a:rPr lang="en-US" smtClean="0"/>
              <a:pPr/>
              <a:t>9</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a:defRPr/>
            </a:pPr>
            <a:endParaRPr kumimoji="1" lang="en-US" b="0"/>
          </a:p>
        </p:txBody>
      </p:sp>
      <p:sp>
        <p:nvSpPr>
          <p:cNvPr id="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a:defRPr/>
            </a:pPr>
            <a:endParaRPr kumimoji="1" lang="en-US" b="0"/>
          </a:p>
        </p:txBody>
      </p:sp>
      <p:sp>
        <p:nvSpPr>
          <p:cNvPr id="6" name="Rectangle 9"/>
          <p:cNvSpPr>
            <a:spLocks noChangeArrowheads="1"/>
          </p:cNvSpPr>
          <p:nvPr/>
        </p:nvSpPr>
        <p:spPr bwMode="auto">
          <a:xfrm>
            <a:off x="0" y="3505200"/>
            <a:ext cx="4724400" cy="152400"/>
          </a:xfrm>
          <a:prstGeom prst="rect">
            <a:avLst/>
          </a:prstGeom>
          <a:solidFill>
            <a:schemeClr val="accent1">
              <a:alpha val="50000"/>
            </a:schemeClr>
          </a:solidFill>
          <a:ln w="9525">
            <a:noFill/>
            <a:miter lim="800000"/>
            <a:headEnd/>
            <a:tailEnd/>
          </a:ln>
          <a:effectLst/>
        </p:spPr>
        <p:txBody>
          <a:bodyPr/>
          <a:lstStyle/>
          <a:p>
            <a:pPr>
              <a:defRPr/>
            </a:pPr>
            <a:endParaRPr kumimoji="1" lang="en-US" b="0"/>
          </a:p>
        </p:txBody>
      </p:sp>
      <p:sp>
        <p:nvSpPr>
          <p:cNvPr id="3076" name="Rectangle 4"/>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3077"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imes New Roman" pitchFamily="18"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EA4B3366-CC7E-44D2-990D-2D3240A390B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31D5AFA7-4E74-4246-8057-78E6DC6D5A6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19E5B8F7-F9C4-4257-8DCE-B6A5555FD5F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FAAC2C27-15BE-4F42-8CE8-2780FC82BF6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F4916294-0B4E-4D79-89E3-DA76881A98D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AB969608-D6C8-4D44-A0EB-9485D7D011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3B856B60-90CC-448C-8D3B-E8B8C3C16BA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61678D78-53AD-4D17-95B9-70C9D757FB6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FB8903E2-C31E-4703-94CD-F8E93CBEF82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4DD6D122-138E-4EDE-B38A-AFC09FBF440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28E4BD32-F796-4E23-8C07-81CF8785151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a:defRPr/>
            </a:pPr>
            <a:endParaRPr kumimoji="1" lang="en-US" b="0"/>
          </a:p>
        </p:txBody>
      </p:sp>
      <p:sp>
        <p:nvSpPr>
          <p:cNvPr id="1027" name="Rectangle 3"/>
          <p:cNvSpPr>
            <a:spLocks noChangeArrowheads="1"/>
          </p:cNvSpPr>
          <p:nvPr/>
        </p:nvSpPr>
        <p:spPr bwMode="auto">
          <a:xfrm>
            <a:off x="152400" y="1752600"/>
            <a:ext cx="4724400" cy="152400"/>
          </a:xfrm>
          <a:prstGeom prst="rect">
            <a:avLst/>
          </a:prstGeom>
          <a:solidFill>
            <a:schemeClr val="accent1">
              <a:alpha val="50000"/>
            </a:schemeClr>
          </a:solidFill>
          <a:ln w="9525">
            <a:noFill/>
            <a:miter lim="800000"/>
            <a:headEnd/>
            <a:tailEnd/>
          </a:ln>
          <a:effectLst/>
        </p:spPr>
        <p:txBody>
          <a:bodyPr/>
          <a:lstStyle/>
          <a:p>
            <a:pPr>
              <a:defRPr/>
            </a:pPr>
            <a:endParaRPr kumimoji="1" lang="en-US" b="0"/>
          </a:p>
        </p:txBody>
      </p:sp>
      <p:sp>
        <p:nvSpPr>
          <p:cNvPr id="1028"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pPr>
              <a:defRPr/>
            </a:pPr>
            <a:endParaRPr kumimoji="1" lang="en-US" b="0"/>
          </a:p>
        </p:txBody>
      </p:sp>
      <p:sp>
        <p:nvSpPr>
          <p:cNvPr id="1029"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a:defRPr/>
            </a:pPr>
            <a:endParaRPr kumimoji="1" lang="en-US" b="0"/>
          </a:p>
        </p:txBody>
      </p:sp>
      <p:sp>
        <p:nvSpPr>
          <p:cNvPr id="1030" name="Rectangle 6"/>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1" name="Rectangle 7"/>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b="0"/>
            </a:lvl1pPr>
          </a:lstStyle>
          <a:p>
            <a:pPr>
              <a:defRPr/>
            </a:pPr>
            <a:endParaRPr lang="en-US"/>
          </a:p>
        </p:txBody>
      </p:sp>
      <p:sp>
        <p:nvSpPr>
          <p:cNvPr id="1033"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b="0"/>
            </a:lvl1pPr>
          </a:lstStyle>
          <a:p>
            <a:pPr>
              <a:defRPr/>
            </a:pPr>
            <a:endParaRPr lang="en-US"/>
          </a:p>
        </p:txBody>
      </p:sp>
      <p:sp>
        <p:nvSpPr>
          <p:cNvPr id="1034"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lvl1pPr>
          </a:lstStyle>
          <a:p>
            <a:pPr>
              <a:defRPr/>
            </a:pPr>
            <a:fld id="{055EEDF5-1E3C-4A27-930B-9F8C2236E4F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03"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sz="2000" b="1">
          <a:solidFill>
            <a:schemeClr val="tx1"/>
          </a:solidFill>
          <a:latin typeface="+mn-lt"/>
        </a:defRPr>
      </a:lvl5pPr>
      <a:lvl6pPr marL="2514600" indent="-228600" algn="l" rtl="0" fontAlgn="base">
        <a:spcBef>
          <a:spcPct val="20000"/>
        </a:spcBef>
        <a:spcAft>
          <a:spcPct val="0"/>
        </a:spcAft>
        <a:buClr>
          <a:schemeClr val="accent2"/>
        </a:buClr>
        <a:buChar char="•"/>
        <a:defRPr sz="2000" b="1">
          <a:solidFill>
            <a:schemeClr val="tx1"/>
          </a:solidFill>
          <a:latin typeface="+mn-lt"/>
        </a:defRPr>
      </a:lvl6pPr>
      <a:lvl7pPr marL="2971800" indent="-228600" algn="l" rtl="0" fontAlgn="base">
        <a:spcBef>
          <a:spcPct val="20000"/>
        </a:spcBef>
        <a:spcAft>
          <a:spcPct val="0"/>
        </a:spcAft>
        <a:buClr>
          <a:schemeClr val="accent2"/>
        </a:buClr>
        <a:buChar char="•"/>
        <a:defRPr sz="2000" b="1">
          <a:solidFill>
            <a:schemeClr val="tx1"/>
          </a:solidFill>
          <a:latin typeface="+mn-lt"/>
        </a:defRPr>
      </a:lvl7pPr>
      <a:lvl8pPr marL="3429000" indent="-228600" algn="l" rtl="0" fontAlgn="base">
        <a:spcBef>
          <a:spcPct val="20000"/>
        </a:spcBef>
        <a:spcAft>
          <a:spcPct val="0"/>
        </a:spcAft>
        <a:buClr>
          <a:schemeClr val="accent2"/>
        </a:buClr>
        <a:buChar char="•"/>
        <a:defRPr sz="2000" b="1">
          <a:solidFill>
            <a:schemeClr val="tx1"/>
          </a:solidFill>
          <a:latin typeface="+mn-lt"/>
        </a:defRPr>
      </a:lvl8pPr>
      <a:lvl9pPr marL="3886200" indent="-228600" algn="l" rtl="0" fontAlgn="base">
        <a:spcBef>
          <a:spcPct val="20000"/>
        </a:spcBef>
        <a:spcAft>
          <a:spcPct val="0"/>
        </a:spcAft>
        <a:buClr>
          <a:schemeClr val="accent2"/>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8" name="Rectangle 6"/>
          <p:cNvSpPr>
            <a:spLocks noChangeArrowheads="1"/>
          </p:cNvSpPr>
          <p:nvPr/>
        </p:nvSpPr>
        <p:spPr bwMode="auto">
          <a:xfrm>
            <a:off x="304800" y="381000"/>
            <a:ext cx="5867400" cy="1930400"/>
          </a:xfrm>
          <a:prstGeom prst="rect">
            <a:avLst/>
          </a:prstGeom>
          <a:noFill/>
          <a:ln w="9525">
            <a:noFill/>
            <a:miter lim="800000"/>
            <a:headEnd/>
            <a:tailEnd/>
          </a:ln>
          <a:effectLst/>
        </p:spPr>
        <p:txBody>
          <a:bodyPr lIns="101370" tIns="50685" rIns="101370" bIns="50685" anchor="ctr"/>
          <a:lstStyle/>
          <a:p>
            <a:pPr>
              <a:defRPr/>
            </a:pPr>
            <a:r>
              <a:rPr lang="en-US" sz="2800" b="0" dirty="0">
                <a:solidFill>
                  <a:schemeClr val="tx2"/>
                </a:solidFill>
                <a:effectLst>
                  <a:outerShdw blurRad="38100" dist="38100" dir="2700000" algn="tl">
                    <a:srgbClr val="000000"/>
                  </a:outerShdw>
                </a:effectLst>
              </a:rPr>
              <a:t>Welcome to </a:t>
            </a:r>
          </a:p>
          <a:p>
            <a:pPr>
              <a:defRPr/>
            </a:pPr>
            <a:r>
              <a:rPr lang="en-US" sz="5400" b="0" dirty="0">
                <a:solidFill>
                  <a:schemeClr val="tx2"/>
                </a:solidFill>
                <a:effectLst>
                  <a:outerShdw blurRad="38100" dist="38100" dir="2700000" algn="tl">
                    <a:srgbClr val="000000"/>
                  </a:outerShdw>
                </a:effectLst>
              </a:rPr>
              <a:t>Tips for Evaluating</a:t>
            </a:r>
          </a:p>
          <a:p>
            <a:pPr>
              <a:defRPr/>
            </a:pPr>
            <a:r>
              <a:rPr lang="en-US" sz="5400" b="0" dirty="0">
                <a:solidFill>
                  <a:schemeClr val="tx2"/>
                </a:solidFill>
                <a:effectLst>
                  <a:outerShdw blurRad="38100" dist="38100" dir="2700000" algn="tl">
                    <a:srgbClr val="000000"/>
                  </a:outerShdw>
                </a:effectLst>
              </a:rPr>
              <a:t>Good Faith Efforts</a:t>
            </a:r>
          </a:p>
        </p:txBody>
      </p:sp>
      <p:sp>
        <p:nvSpPr>
          <p:cNvPr id="3076" name="Rectangle 12"/>
          <p:cNvSpPr>
            <a:spLocks noChangeArrowheads="1"/>
          </p:cNvSpPr>
          <p:nvPr/>
        </p:nvSpPr>
        <p:spPr bwMode="auto">
          <a:xfrm>
            <a:off x="685800" y="3429000"/>
            <a:ext cx="7391400" cy="1905000"/>
          </a:xfrm>
          <a:prstGeom prst="rect">
            <a:avLst/>
          </a:prstGeom>
          <a:solidFill>
            <a:schemeClr val="tx1">
              <a:lumMod val="85000"/>
            </a:schemeClr>
          </a:solidFill>
          <a:ln w="9525">
            <a:noFill/>
            <a:miter lim="800000"/>
            <a:headEnd/>
            <a:tailEnd/>
          </a:ln>
        </p:spPr>
        <p:txBody>
          <a:bodyPr lIns="92075" tIns="46038" rIns="92075" bIns="46038"/>
          <a:lstStyle/>
          <a:p>
            <a:pPr>
              <a:spcBef>
                <a:spcPct val="20000"/>
              </a:spcBef>
              <a:buClr>
                <a:schemeClr val="accent2"/>
              </a:buClr>
              <a:buSzPct val="80000"/>
              <a:buFont typeface="Wingdings" pitchFamily="2" charset="2"/>
              <a:buNone/>
              <a:defRPr/>
            </a:pPr>
            <a:r>
              <a:rPr lang="en-US" sz="3200" b="0" dirty="0">
                <a:solidFill>
                  <a:schemeClr val="bg2"/>
                </a:solidFill>
              </a:rPr>
              <a:t>You are in </a:t>
            </a:r>
            <a:r>
              <a:rPr lang="en-US" sz="3200" b="0" dirty="0" smtClean="0">
                <a:solidFill>
                  <a:schemeClr val="bg2"/>
                </a:solidFill>
              </a:rPr>
              <a:t>listen-only </a:t>
            </a:r>
            <a:r>
              <a:rPr lang="en-US" sz="3200" b="0" dirty="0">
                <a:solidFill>
                  <a:schemeClr val="bg2"/>
                </a:solidFill>
              </a:rPr>
              <a:t>mode. </a:t>
            </a:r>
          </a:p>
          <a:p>
            <a:pPr>
              <a:spcBef>
                <a:spcPct val="20000"/>
              </a:spcBef>
              <a:buClr>
                <a:schemeClr val="accent2"/>
              </a:buClr>
              <a:buSzPct val="80000"/>
              <a:buFont typeface="Wingdings" pitchFamily="2" charset="2"/>
              <a:buNone/>
              <a:defRPr/>
            </a:pPr>
            <a:r>
              <a:rPr lang="en-US" sz="3200" b="0" dirty="0">
                <a:solidFill>
                  <a:schemeClr val="bg2"/>
                </a:solidFill>
              </a:rPr>
              <a:t>You will not hear anything until 1:35 p.m.</a:t>
            </a:r>
          </a:p>
          <a:p>
            <a:pPr>
              <a:spcBef>
                <a:spcPct val="20000"/>
              </a:spcBef>
              <a:buClr>
                <a:schemeClr val="accent2"/>
              </a:buClr>
              <a:buSzPct val="80000"/>
              <a:buFont typeface="Wingdings" pitchFamily="2" charset="2"/>
              <a:buNone/>
              <a:defRPr/>
            </a:pPr>
            <a:r>
              <a:rPr lang="en-US" sz="3200" b="0" dirty="0">
                <a:solidFill>
                  <a:schemeClr val="bg2"/>
                </a:solidFill>
              </a:rPr>
              <a:t>The webinar will start at 1:35 p.m.</a:t>
            </a:r>
            <a:endParaRPr lang="en-US" b="0" dirty="0">
              <a:solidFill>
                <a:schemeClr val="bg2"/>
              </a:solidFill>
            </a:endParaRPr>
          </a:p>
        </p:txBody>
      </p:sp>
      <p:pic>
        <p:nvPicPr>
          <p:cNvPr id="2" name="Picture 6" descr="C:\Documents and Settings\lance.yokota\Local Settings\Temporary Internet Files\Content.IE5\7GJ0PZCF\MP900443540[1].jpg"/>
          <p:cNvPicPr>
            <a:picLocks noChangeAspect="1" noChangeArrowheads="1"/>
          </p:cNvPicPr>
          <p:nvPr/>
        </p:nvPicPr>
        <p:blipFill>
          <a:blip r:embed="rId3" cstate="print"/>
          <a:srcRect l="35173" t="8926" r="13860" b="22768"/>
          <a:stretch>
            <a:fillRect/>
          </a:stretch>
        </p:blipFill>
        <p:spPr bwMode="auto">
          <a:xfrm>
            <a:off x="6248400" y="304800"/>
            <a:ext cx="2514600" cy="22431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685800" y="457200"/>
            <a:ext cx="4724400" cy="1143000"/>
          </a:xfrm>
        </p:spPr>
        <p:txBody>
          <a:bodyPr/>
          <a:lstStyle/>
          <a:p>
            <a:pPr eaLnBrk="1" hangingPunct="1">
              <a:defRPr/>
            </a:pPr>
            <a:r>
              <a:rPr lang="en-US" dirty="0" smtClean="0"/>
              <a:t>Reconsideration Hearing</a:t>
            </a:r>
          </a:p>
        </p:txBody>
      </p:sp>
      <p:sp>
        <p:nvSpPr>
          <p:cNvPr id="190467" name="Rectangle 3"/>
          <p:cNvSpPr>
            <a:spLocks noGrp="1" noChangeArrowheads="1"/>
          </p:cNvSpPr>
          <p:nvPr>
            <p:ph type="body" idx="1"/>
          </p:nvPr>
        </p:nvSpPr>
        <p:spPr>
          <a:xfrm>
            <a:off x="762000" y="2362200"/>
            <a:ext cx="7924800" cy="3733800"/>
          </a:xfrm>
        </p:spPr>
        <p:txBody>
          <a:bodyPr/>
          <a:lstStyle/>
          <a:p>
            <a:pPr eaLnBrk="1" hangingPunct="1">
              <a:lnSpc>
                <a:spcPct val="90000"/>
              </a:lnSpc>
              <a:spcAft>
                <a:spcPts val="600"/>
              </a:spcAft>
            </a:pPr>
            <a:r>
              <a:rPr lang="en-US" smtClean="0"/>
              <a:t>Bidder must have the opportunity to meet in person with the reconsideration official</a:t>
            </a:r>
          </a:p>
          <a:p>
            <a:pPr eaLnBrk="1" hangingPunct="1">
              <a:lnSpc>
                <a:spcPct val="90000"/>
              </a:lnSpc>
              <a:spcAft>
                <a:spcPts val="600"/>
              </a:spcAft>
            </a:pPr>
            <a:r>
              <a:rPr lang="en-US" smtClean="0"/>
              <a:t>Bidder must receive a written decision</a:t>
            </a:r>
          </a:p>
          <a:p>
            <a:pPr eaLnBrk="1" hangingPunct="1">
              <a:lnSpc>
                <a:spcPct val="90000"/>
              </a:lnSpc>
              <a:spcAft>
                <a:spcPts val="600"/>
              </a:spcAft>
            </a:pPr>
            <a:r>
              <a:rPr lang="en-US" smtClean="0"/>
              <a:t>Not administratively appealable to US DOT</a:t>
            </a:r>
          </a:p>
          <a:p>
            <a:pPr eaLnBrk="1" hangingPunct="1">
              <a:lnSpc>
                <a:spcPct val="90000"/>
              </a:lnSpc>
              <a:spcAft>
                <a:spcPts val="600"/>
              </a:spcAft>
              <a:buFont typeface="Wingdings" pitchFamily="2" charset="2"/>
              <a:buNone/>
            </a:pPr>
            <a:r>
              <a:rPr lang="en-US" sz="2400" smtClean="0"/>
              <a:t>See 49 CFR 26.53(d)</a:t>
            </a:r>
          </a:p>
        </p:txBody>
      </p:sp>
      <p:pic>
        <p:nvPicPr>
          <p:cNvPr id="12292" name="Picture 3" descr="C:\Documents and Settings\lance.yokota\Local Settings\Temporary Internet Files\Content.IE5\7GJ0PZCF\MC900287266[1].wmf"/>
          <p:cNvPicPr>
            <a:picLocks noChangeAspect="1" noChangeArrowheads="1"/>
          </p:cNvPicPr>
          <p:nvPr/>
        </p:nvPicPr>
        <p:blipFill>
          <a:blip r:embed="rId3" cstate="print"/>
          <a:srcRect/>
          <a:stretch>
            <a:fillRect/>
          </a:stretch>
        </p:blipFill>
        <p:spPr bwMode="auto">
          <a:xfrm>
            <a:off x="6477000" y="228600"/>
            <a:ext cx="2393950" cy="1865313"/>
          </a:xfrm>
          <a:prstGeom prst="rect">
            <a:avLst/>
          </a:prstGeom>
          <a:noFill/>
          <a:ln w="9525">
            <a:noFill/>
            <a:miter lim="800000"/>
            <a:headEnd/>
            <a:tailEnd/>
          </a:ln>
        </p:spPr>
      </p:pic>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90467">
                                            <p:txEl>
                                              <p:pRg st="0" end="0"/>
                                            </p:txEl>
                                          </p:spTgt>
                                        </p:tgtEl>
                                        <p:attrNameLst>
                                          <p:attrName>style.visibility</p:attrName>
                                        </p:attrNameLst>
                                      </p:cBhvr>
                                      <p:to>
                                        <p:strVal val="visible"/>
                                      </p:to>
                                    </p:set>
                                    <p:animEffect transition="in" filter="slide(fromLeft)">
                                      <p:cBhvr>
                                        <p:cTn id="7" dur="500"/>
                                        <p:tgtEl>
                                          <p:spTgt spid="190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90467">
                                            <p:txEl>
                                              <p:pRg st="1" end="1"/>
                                            </p:txEl>
                                          </p:spTgt>
                                        </p:tgtEl>
                                        <p:attrNameLst>
                                          <p:attrName>style.visibility</p:attrName>
                                        </p:attrNameLst>
                                      </p:cBhvr>
                                      <p:to>
                                        <p:strVal val="visible"/>
                                      </p:to>
                                    </p:set>
                                    <p:animEffect transition="in" filter="slide(fromLeft)">
                                      <p:cBhvr>
                                        <p:cTn id="12" dur="500"/>
                                        <p:tgtEl>
                                          <p:spTgt spid="1904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90467">
                                            <p:txEl>
                                              <p:pRg st="2" end="2"/>
                                            </p:txEl>
                                          </p:spTgt>
                                        </p:tgtEl>
                                        <p:attrNameLst>
                                          <p:attrName>style.visibility</p:attrName>
                                        </p:attrNameLst>
                                      </p:cBhvr>
                                      <p:to>
                                        <p:strVal val="visible"/>
                                      </p:to>
                                    </p:set>
                                    <p:animEffect transition="in" filter="slide(fromLeft)">
                                      <p:cBhvr>
                                        <p:cTn id="17" dur="500"/>
                                        <p:tgtEl>
                                          <p:spTgt spid="190467">
                                            <p:txEl>
                                              <p:pRg st="2" end="2"/>
                                            </p:txEl>
                                          </p:spTgt>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190467">
                                            <p:txEl>
                                              <p:pRg st="3" end="3"/>
                                            </p:txEl>
                                          </p:spTgt>
                                        </p:tgtEl>
                                        <p:attrNameLst>
                                          <p:attrName>style.visibility</p:attrName>
                                        </p:attrNameLst>
                                      </p:cBhvr>
                                      <p:to>
                                        <p:strVal val="visible"/>
                                      </p:to>
                                    </p:set>
                                    <p:animEffect transition="in" filter="slide(fromLeft)">
                                      <p:cBhvr>
                                        <p:cTn id="20" dur="500"/>
                                        <p:tgtEl>
                                          <p:spTgt spid="1904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685800" y="457200"/>
            <a:ext cx="5791200" cy="1143000"/>
          </a:xfrm>
        </p:spPr>
        <p:txBody>
          <a:bodyPr/>
          <a:lstStyle/>
          <a:p>
            <a:pPr eaLnBrk="1" hangingPunct="1">
              <a:defRPr/>
            </a:pPr>
            <a:r>
              <a:rPr lang="en-US" dirty="0" smtClean="0"/>
              <a:t>No formula or Point System Allowed</a:t>
            </a:r>
          </a:p>
        </p:txBody>
      </p:sp>
      <p:sp>
        <p:nvSpPr>
          <p:cNvPr id="184323" name="Rectangle 3"/>
          <p:cNvSpPr>
            <a:spLocks noGrp="1" noChangeArrowheads="1"/>
          </p:cNvSpPr>
          <p:nvPr>
            <p:ph type="body" idx="1"/>
          </p:nvPr>
        </p:nvSpPr>
        <p:spPr>
          <a:xfrm>
            <a:off x="685800" y="2057400"/>
            <a:ext cx="8458200" cy="2133600"/>
          </a:xfrm>
        </p:spPr>
        <p:txBody>
          <a:bodyPr/>
          <a:lstStyle/>
          <a:p>
            <a:pPr eaLnBrk="1" hangingPunct="1"/>
            <a:r>
              <a:rPr lang="en-US" b="0" smtClean="0"/>
              <a:t>Determining sufficiency of a bidder’s good faith efforts is a judgment call; meeting quantitative formulas is not required, </a:t>
            </a:r>
            <a:r>
              <a:rPr lang="en-US" b="0" u="sng" smtClean="0"/>
              <a:t>nor possible</a:t>
            </a:r>
            <a:r>
              <a:rPr lang="en-US" b="0" smtClean="0"/>
              <a:t>.</a:t>
            </a:r>
          </a:p>
          <a:p>
            <a:pPr eaLnBrk="1" hangingPunct="1">
              <a:buFont typeface="Wingdings" pitchFamily="2" charset="2"/>
              <a:buNone/>
            </a:pPr>
            <a:endParaRPr lang="en-US" b="0" smtClean="0"/>
          </a:p>
        </p:txBody>
      </p:sp>
      <p:pic>
        <p:nvPicPr>
          <p:cNvPr id="184324" name="Picture 4"/>
          <p:cNvPicPr>
            <a:picLocks noChangeAspect="1" noChangeArrowheads="1"/>
          </p:cNvPicPr>
          <p:nvPr/>
        </p:nvPicPr>
        <p:blipFill>
          <a:blip r:embed="rId3" cstate="print"/>
          <a:srcRect/>
          <a:stretch>
            <a:fillRect/>
          </a:stretch>
        </p:blipFill>
        <p:spPr bwMode="auto">
          <a:xfrm>
            <a:off x="6477000" y="230188"/>
            <a:ext cx="2362200" cy="1781175"/>
          </a:xfrm>
          <a:prstGeom prst="rect">
            <a:avLst/>
          </a:prstGeom>
          <a:noFill/>
          <a:ln w="12700" cap="sq">
            <a:noFill/>
            <a:miter lim="800000"/>
            <a:headEnd type="none" w="sm" len="sm"/>
            <a:tailEnd type="none" w="sm" len="sm"/>
          </a:ln>
        </p:spPr>
      </p:pic>
      <p:sp>
        <p:nvSpPr>
          <p:cNvPr id="184325" name="Text Box 5"/>
          <p:cNvSpPr txBox="1">
            <a:spLocks noChangeArrowheads="1"/>
          </p:cNvSpPr>
          <p:nvPr/>
        </p:nvSpPr>
        <p:spPr bwMode="auto">
          <a:xfrm>
            <a:off x="898525" y="4379913"/>
            <a:ext cx="7864475" cy="2014537"/>
          </a:xfrm>
          <a:prstGeom prst="rect">
            <a:avLst/>
          </a:prstGeom>
          <a:noFill/>
          <a:ln w="12700" cap="sq">
            <a:noFill/>
            <a:miter lim="800000"/>
            <a:headEnd type="none" w="sm" len="sm"/>
            <a:tailEnd type="none" w="sm" len="sm"/>
          </a:ln>
        </p:spPr>
        <p:txBody>
          <a:bodyPr>
            <a:spAutoFit/>
          </a:bodyPr>
          <a:lstStyle/>
          <a:p>
            <a:r>
              <a:rPr kumimoji="1" lang="en-US" sz="1800" b="0"/>
              <a:t>Meeting a quantitative formula for adequate good faith efforts would not meet the requirements of Appendix A.  The drafters of the regulations state, “Certainly a one-size-fits-all checklist is neither desirable </a:t>
            </a:r>
            <a:r>
              <a:rPr kumimoji="1" lang="en-US" sz="1800" i="1"/>
              <a:t>nor possible</a:t>
            </a:r>
            <a:r>
              <a:rPr kumimoji="1" lang="en-US" sz="1800" b="0"/>
              <a:t>.  What constitutes a showing of adequate good faith efforts in a particular procurement is an intrinsically fact-specific judgment that recipients must make.  Circumstances of procurements vary widely, and GFE determinations must fit each individual situation as closely as possible.”  (Emphasis added.)  See 64 Fed. Reg. 5114 (1999).</a:t>
            </a: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84324"/>
                                        </p:tgtEl>
                                        <p:attrNameLst>
                                          <p:attrName>style.visibility</p:attrName>
                                        </p:attrNameLst>
                                      </p:cBhvr>
                                      <p:to>
                                        <p:strVal val="visible"/>
                                      </p:to>
                                    </p:set>
                                    <p:animEffect transition="in" filter="dissolve">
                                      <p:cBhvr>
                                        <p:cTn id="7" dur="500"/>
                                        <p:tgtEl>
                                          <p:spTgt spid="18432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184323">
                                            <p:txEl>
                                              <p:pRg st="0" end="0"/>
                                            </p:txEl>
                                          </p:spTgt>
                                        </p:tgtEl>
                                        <p:attrNameLst>
                                          <p:attrName>style.visibility</p:attrName>
                                        </p:attrNameLst>
                                      </p:cBhvr>
                                      <p:to>
                                        <p:strVal val="visible"/>
                                      </p:to>
                                    </p:set>
                                    <p:anim calcmode="lin" valueType="num">
                                      <p:cBhvr>
                                        <p:cTn id="12" dur="500" fill="hold"/>
                                        <p:tgtEl>
                                          <p:spTgt spid="18432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84323">
                                            <p:txEl>
                                              <p:pRg st="0" end="0"/>
                                            </p:txEl>
                                          </p:spTgt>
                                        </p:tgtEl>
                                        <p:attrNameLst>
                                          <p:attrName>ppt_h</p:attrName>
                                        </p:attrNameLst>
                                      </p:cBhvr>
                                      <p:tavLst>
                                        <p:tav tm="0">
                                          <p:val>
                                            <p:fltVal val="0"/>
                                          </p:val>
                                        </p:tav>
                                        <p:tav tm="100000">
                                          <p:val>
                                            <p:strVal val="#ppt_h"/>
                                          </p:val>
                                        </p:tav>
                                      </p:tavLst>
                                    </p:anim>
                                    <p:anim calcmode="lin" valueType="num">
                                      <p:cBhvr>
                                        <p:cTn id="14" dur="500" fill="hold"/>
                                        <p:tgtEl>
                                          <p:spTgt spid="184323">
                                            <p:txEl>
                                              <p:pRg st="0" end="0"/>
                                            </p:txEl>
                                          </p:spTgt>
                                        </p:tgtEl>
                                        <p:attrNameLst>
                                          <p:attrName>ppt_x</p:attrName>
                                        </p:attrNameLst>
                                      </p:cBhvr>
                                      <p:tavLst>
                                        <p:tav tm="0">
                                          <p:val>
                                            <p:fltVal val="0.5"/>
                                          </p:val>
                                        </p:tav>
                                        <p:tav tm="100000">
                                          <p:val>
                                            <p:strVal val="#ppt_x"/>
                                          </p:val>
                                        </p:tav>
                                      </p:tavLst>
                                    </p:anim>
                                    <p:anim calcmode="lin" valueType="num">
                                      <p:cBhvr>
                                        <p:cTn id="15" dur="500" fill="hold"/>
                                        <p:tgtEl>
                                          <p:spTgt spid="184323">
                                            <p:txEl>
                                              <p:pRg st="0" end="0"/>
                                            </p:txEl>
                                          </p:spTgt>
                                        </p:tgtEl>
                                        <p:attrNameLst>
                                          <p:attrName>ppt_y</p:attrName>
                                        </p:attrNameLst>
                                      </p:cBhvr>
                                      <p:tavLst>
                                        <p:tav tm="0">
                                          <p:val>
                                            <p:fltVal val="0.5"/>
                                          </p:val>
                                        </p:tav>
                                        <p:tav tm="100000">
                                          <p:val>
                                            <p:strVal val="#ppt_y"/>
                                          </p:val>
                                        </p:tav>
                                      </p:tavLst>
                                    </p:anim>
                                  </p:childTnLst>
                                </p:cTn>
                              </p:par>
                            </p:childTnLst>
                          </p:cTn>
                        </p:par>
                        <p:par>
                          <p:cTn id="16" fill="hold">
                            <p:stCondLst>
                              <p:cond delay="500"/>
                            </p:stCondLst>
                            <p:childTnLst>
                              <p:par>
                                <p:cTn id="17" presetID="2" presetClass="entr" presetSubtype="8" fill="hold" grpId="0" nodeType="afterEffect">
                                  <p:stCondLst>
                                    <p:cond delay="0"/>
                                  </p:stCondLst>
                                  <p:childTnLst>
                                    <p:set>
                                      <p:cBhvr>
                                        <p:cTn id="18" dur="1" fill="hold">
                                          <p:stCondLst>
                                            <p:cond delay="0"/>
                                          </p:stCondLst>
                                        </p:cTn>
                                        <p:tgtEl>
                                          <p:spTgt spid="184325"/>
                                        </p:tgtEl>
                                        <p:attrNameLst>
                                          <p:attrName>style.visibility</p:attrName>
                                        </p:attrNameLst>
                                      </p:cBhvr>
                                      <p:to>
                                        <p:strVal val="visible"/>
                                      </p:to>
                                    </p:set>
                                    <p:anim calcmode="lin" valueType="num">
                                      <p:cBhvr additive="base">
                                        <p:cTn id="19" dur="500" fill="hold"/>
                                        <p:tgtEl>
                                          <p:spTgt spid="184325"/>
                                        </p:tgtEl>
                                        <p:attrNameLst>
                                          <p:attrName>ppt_x</p:attrName>
                                        </p:attrNameLst>
                                      </p:cBhvr>
                                      <p:tavLst>
                                        <p:tav tm="0">
                                          <p:val>
                                            <p:strVal val="0-#ppt_w/2"/>
                                          </p:val>
                                        </p:tav>
                                        <p:tav tm="100000">
                                          <p:val>
                                            <p:strVal val="#ppt_x"/>
                                          </p:val>
                                        </p:tav>
                                      </p:tavLst>
                                    </p:anim>
                                    <p:anim calcmode="lin" valueType="num">
                                      <p:cBhvr additive="base">
                                        <p:cTn id="20" dur="500" fill="hold"/>
                                        <p:tgtEl>
                                          <p:spTgt spid="1843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autoUpdateAnimBg="0"/>
      <p:bldP spid="18432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pPr eaLnBrk="1" hangingPunct="1">
              <a:defRPr/>
            </a:pPr>
            <a:r>
              <a:rPr lang="en-US" smtClean="0"/>
              <a:t>Basic Verifications</a:t>
            </a:r>
          </a:p>
        </p:txBody>
      </p:sp>
      <p:sp>
        <p:nvSpPr>
          <p:cNvPr id="186371" name="Rectangle 3"/>
          <p:cNvSpPr>
            <a:spLocks noGrp="1" noChangeArrowheads="1"/>
          </p:cNvSpPr>
          <p:nvPr>
            <p:ph type="body" idx="1"/>
          </p:nvPr>
        </p:nvSpPr>
        <p:spPr>
          <a:xfrm>
            <a:off x="685800" y="2133600"/>
            <a:ext cx="7772400" cy="4495800"/>
          </a:xfrm>
        </p:spPr>
        <p:txBody>
          <a:bodyPr/>
          <a:lstStyle/>
          <a:p>
            <a:pPr eaLnBrk="1" hangingPunct="1">
              <a:lnSpc>
                <a:spcPct val="90000"/>
              </a:lnSpc>
            </a:pPr>
            <a:r>
              <a:rPr lang="en-US" smtClean="0"/>
              <a:t>Verify Listed UDBEs are certified for the work listed</a:t>
            </a:r>
          </a:p>
          <a:p>
            <a:pPr eaLnBrk="1" hangingPunct="1">
              <a:lnSpc>
                <a:spcPct val="90000"/>
              </a:lnSpc>
            </a:pPr>
            <a:r>
              <a:rPr lang="en-US" smtClean="0"/>
              <a:t>Verify UDBE quotes</a:t>
            </a:r>
          </a:p>
          <a:p>
            <a:pPr eaLnBrk="1" hangingPunct="1">
              <a:lnSpc>
                <a:spcPct val="90000"/>
              </a:lnSpc>
            </a:pPr>
            <a:r>
              <a:rPr lang="en-US" smtClean="0"/>
              <a:t>Ensure adequate description of UDBE work</a:t>
            </a:r>
          </a:p>
          <a:p>
            <a:pPr lvl="1" eaLnBrk="1" hangingPunct="1">
              <a:lnSpc>
                <a:spcPct val="90000"/>
              </a:lnSpc>
            </a:pPr>
            <a:r>
              <a:rPr lang="en-US" smtClean="0"/>
              <a:t>Non-bid items are described in sufficient detail</a:t>
            </a:r>
          </a:p>
          <a:p>
            <a:pPr lvl="1" eaLnBrk="1" hangingPunct="1">
              <a:lnSpc>
                <a:spcPct val="90000"/>
              </a:lnSpc>
            </a:pPr>
            <a:r>
              <a:rPr lang="en-US" smtClean="0"/>
              <a:t>Partial work items are described in sufficient detail</a:t>
            </a:r>
          </a:p>
        </p:txBody>
      </p:sp>
      <p:pic>
        <p:nvPicPr>
          <p:cNvPr id="186372" name="Picture 4"/>
          <p:cNvPicPr>
            <a:picLocks noChangeAspect="1" noChangeArrowheads="1"/>
          </p:cNvPicPr>
          <p:nvPr/>
        </p:nvPicPr>
        <p:blipFill>
          <a:blip r:embed="rId3" cstate="print"/>
          <a:srcRect/>
          <a:stretch>
            <a:fillRect/>
          </a:stretch>
        </p:blipFill>
        <p:spPr bwMode="auto">
          <a:xfrm>
            <a:off x="6477000" y="304800"/>
            <a:ext cx="2286000" cy="1714500"/>
          </a:xfrm>
          <a:prstGeom prst="rect">
            <a:avLst/>
          </a:prstGeom>
          <a:noFill/>
          <a:ln w="12700" cap="sq">
            <a:noFill/>
            <a:miter lim="800000"/>
            <a:headEnd type="none" w="sm" len="sm"/>
            <a:tailEnd type="none" w="sm" len="sm"/>
          </a:ln>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186372"/>
                                        </p:tgtEl>
                                        <p:attrNameLst>
                                          <p:attrName>style.visibility</p:attrName>
                                        </p:attrNameLst>
                                      </p:cBhvr>
                                      <p:to>
                                        <p:strVal val="visible"/>
                                      </p:to>
                                    </p:set>
                                    <p:anim calcmode="lin" valueType="num">
                                      <p:cBhvr>
                                        <p:cTn id="7" dur="500" fill="hold"/>
                                        <p:tgtEl>
                                          <p:spTgt spid="186372"/>
                                        </p:tgtEl>
                                        <p:attrNameLst>
                                          <p:attrName>ppt_w</p:attrName>
                                        </p:attrNameLst>
                                      </p:cBhvr>
                                      <p:tavLst>
                                        <p:tav tm="0">
                                          <p:val>
                                            <p:strVal val="4*#ppt_w"/>
                                          </p:val>
                                        </p:tav>
                                        <p:tav tm="100000">
                                          <p:val>
                                            <p:strVal val="#ppt_w"/>
                                          </p:val>
                                        </p:tav>
                                      </p:tavLst>
                                    </p:anim>
                                    <p:anim calcmode="lin" valueType="num">
                                      <p:cBhvr>
                                        <p:cTn id="8" dur="500" fill="hold"/>
                                        <p:tgtEl>
                                          <p:spTgt spid="186372"/>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86371">
                                            <p:txEl>
                                              <p:pRg st="0" end="0"/>
                                            </p:txEl>
                                          </p:spTgt>
                                        </p:tgtEl>
                                        <p:attrNameLst>
                                          <p:attrName>style.visibility</p:attrName>
                                        </p:attrNameLst>
                                      </p:cBhvr>
                                      <p:to>
                                        <p:strVal val="visible"/>
                                      </p:to>
                                    </p:set>
                                    <p:animEffect transition="in" filter="wipe(left)">
                                      <p:cBhvr>
                                        <p:cTn id="13" dur="500"/>
                                        <p:tgtEl>
                                          <p:spTgt spid="18637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86371">
                                            <p:txEl>
                                              <p:pRg st="1" end="1"/>
                                            </p:txEl>
                                          </p:spTgt>
                                        </p:tgtEl>
                                        <p:attrNameLst>
                                          <p:attrName>style.visibility</p:attrName>
                                        </p:attrNameLst>
                                      </p:cBhvr>
                                      <p:to>
                                        <p:strVal val="visible"/>
                                      </p:to>
                                    </p:set>
                                    <p:animEffect transition="in" filter="wipe(left)">
                                      <p:cBhvr>
                                        <p:cTn id="18" dur="500"/>
                                        <p:tgtEl>
                                          <p:spTgt spid="18637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86371">
                                            <p:txEl>
                                              <p:pRg st="2" end="2"/>
                                            </p:txEl>
                                          </p:spTgt>
                                        </p:tgtEl>
                                        <p:attrNameLst>
                                          <p:attrName>style.visibility</p:attrName>
                                        </p:attrNameLst>
                                      </p:cBhvr>
                                      <p:to>
                                        <p:strVal val="visible"/>
                                      </p:to>
                                    </p:set>
                                    <p:animEffect transition="in" filter="wipe(left)">
                                      <p:cBhvr>
                                        <p:cTn id="23" dur="500"/>
                                        <p:tgtEl>
                                          <p:spTgt spid="18637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6371">
                                            <p:txEl>
                                              <p:pRg st="3" end="3"/>
                                            </p:txEl>
                                          </p:spTgt>
                                        </p:tgtEl>
                                        <p:attrNameLst>
                                          <p:attrName>style.visibility</p:attrName>
                                        </p:attrNameLst>
                                      </p:cBhvr>
                                      <p:to>
                                        <p:strVal val="visible"/>
                                      </p:to>
                                    </p:set>
                                    <p:animEffect transition="in" filter="wipe(left)">
                                      <p:cBhvr>
                                        <p:cTn id="28" dur="500"/>
                                        <p:tgtEl>
                                          <p:spTgt spid="186371">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86371">
                                            <p:txEl>
                                              <p:pRg st="4" end="4"/>
                                            </p:txEl>
                                          </p:spTgt>
                                        </p:tgtEl>
                                        <p:attrNameLst>
                                          <p:attrName>style.visibility</p:attrName>
                                        </p:attrNameLst>
                                      </p:cBhvr>
                                      <p:to>
                                        <p:strVal val="visible"/>
                                      </p:to>
                                    </p:set>
                                    <p:animEffect transition="in" filter="wipe(left)">
                                      <p:cBhvr>
                                        <p:cTn id="33" dur="500"/>
                                        <p:tgtEl>
                                          <p:spTgt spid="1863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581400" y="1219200"/>
            <a:ext cx="5181600" cy="5257800"/>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sp>
        <p:nvSpPr>
          <p:cNvPr id="15363" name="Line 3"/>
          <p:cNvSpPr>
            <a:spLocks noChangeShapeType="1"/>
          </p:cNvSpPr>
          <p:nvPr/>
        </p:nvSpPr>
        <p:spPr bwMode="auto">
          <a:xfrm>
            <a:off x="3962400" y="2362200"/>
            <a:ext cx="4675188" cy="1588"/>
          </a:xfrm>
          <a:prstGeom prst="line">
            <a:avLst/>
          </a:prstGeom>
          <a:noFill/>
          <a:ln w="12700" cap="sq">
            <a:solidFill>
              <a:schemeClr val="bg2"/>
            </a:solidFill>
            <a:round/>
            <a:headEnd type="none" w="sm" len="sm"/>
            <a:tailEnd type="none" w="sm" len="sm"/>
          </a:ln>
        </p:spPr>
        <p:txBody>
          <a:bodyPr/>
          <a:lstStyle/>
          <a:p>
            <a:endParaRPr lang="en-US"/>
          </a:p>
        </p:txBody>
      </p:sp>
      <p:sp>
        <p:nvSpPr>
          <p:cNvPr id="15364" name="Line 4"/>
          <p:cNvSpPr>
            <a:spLocks noChangeShapeType="1"/>
          </p:cNvSpPr>
          <p:nvPr/>
        </p:nvSpPr>
        <p:spPr bwMode="auto">
          <a:xfrm>
            <a:off x="3962400" y="3200400"/>
            <a:ext cx="4751388" cy="1588"/>
          </a:xfrm>
          <a:prstGeom prst="line">
            <a:avLst/>
          </a:prstGeom>
          <a:noFill/>
          <a:ln w="12700" cap="sq">
            <a:solidFill>
              <a:schemeClr val="bg2"/>
            </a:solidFill>
            <a:round/>
            <a:headEnd type="none" w="sm" len="sm"/>
            <a:tailEnd type="none" w="sm" len="sm"/>
          </a:ln>
        </p:spPr>
        <p:txBody>
          <a:bodyPr/>
          <a:lstStyle/>
          <a:p>
            <a:endParaRPr lang="en-US"/>
          </a:p>
        </p:txBody>
      </p:sp>
      <p:sp>
        <p:nvSpPr>
          <p:cNvPr id="15365" name="Line 5"/>
          <p:cNvSpPr>
            <a:spLocks noChangeShapeType="1"/>
          </p:cNvSpPr>
          <p:nvPr/>
        </p:nvSpPr>
        <p:spPr bwMode="auto">
          <a:xfrm>
            <a:off x="4953000" y="2362200"/>
            <a:ext cx="0" cy="3962400"/>
          </a:xfrm>
          <a:prstGeom prst="line">
            <a:avLst/>
          </a:prstGeom>
          <a:noFill/>
          <a:ln w="12700" cap="sq">
            <a:solidFill>
              <a:schemeClr val="bg2"/>
            </a:solidFill>
            <a:round/>
            <a:headEnd type="none" w="sm" len="sm"/>
            <a:tailEnd type="none" w="sm" len="sm"/>
          </a:ln>
        </p:spPr>
        <p:txBody>
          <a:bodyPr/>
          <a:lstStyle/>
          <a:p>
            <a:endParaRPr lang="en-US"/>
          </a:p>
        </p:txBody>
      </p:sp>
      <p:sp>
        <p:nvSpPr>
          <p:cNvPr id="15366" name="Line 6"/>
          <p:cNvSpPr>
            <a:spLocks noChangeShapeType="1"/>
          </p:cNvSpPr>
          <p:nvPr/>
        </p:nvSpPr>
        <p:spPr bwMode="auto">
          <a:xfrm>
            <a:off x="8153400" y="2362200"/>
            <a:ext cx="0" cy="3962400"/>
          </a:xfrm>
          <a:prstGeom prst="line">
            <a:avLst/>
          </a:prstGeom>
          <a:noFill/>
          <a:ln w="12700" cap="sq">
            <a:solidFill>
              <a:schemeClr val="bg2"/>
            </a:solidFill>
            <a:round/>
            <a:headEnd type="none" w="sm" len="sm"/>
            <a:tailEnd type="none" w="sm" len="sm"/>
          </a:ln>
        </p:spPr>
        <p:txBody>
          <a:bodyPr/>
          <a:lstStyle/>
          <a:p>
            <a:endParaRPr lang="en-US"/>
          </a:p>
        </p:txBody>
      </p:sp>
      <p:sp>
        <p:nvSpPr>
          <p:cNvPr id="15367" name="Text Box 7"/>
          <p:cNvSpPr txBox="1">
            <a:spLocks noChangeArrowheads="1"/>
          </p:cNvSpPr>
          <p:nvPr/>
        </p:nvSpPr>
        <p:spPr bwMode="auto">
          <a:xfrm>
            <a:off x="4038600" y="2514600"/>
            <a:ext cx="762000" cy="531813"/>
          </a:xfrm>
          <a:prstGeom prst="rect">
            <a:avLst/>
          </a:prstGeom>
          <a:solidFill>
            <a:schemeClr val="tx1"/>
          </a:solidFill>
          <a:ln w="12700" cap="sq">
            <a:noFill/>
            <a:miter lim="800000"/>
            <a:headEnd type="none" w="sm" len="sm"/>
            <a:tailEnd type="none" w="sm" len="sm"/>
          </a:ln>
        </p:spPr>
        <p:txBody>
          <a:bodyPr lIns="0" tIns="0" rIns="0" bIns="0">
            <a:spAutoFit/>
          </a:bodyPr>
          <a:lstStyle/>
          <a:p>
            <a:pPr>
              <a:spcBef>
                <a:spcPct val="50000"/>
              </a:spcBef>
            </a:pPr>
            <a:r>
              <a:rPr lang="en-US" sz="1400">
                <a:solidFill>
                  <a:schemeClr val="bg2"/>
                </a:solidFill>
              </a:rPr>
              <a:t>Contract </a:t>
            </a:r>
          </a:p>
          <a:p>
            <a:pPr>
              <a:spcBef>
                <a:spcPct val="50000"/>
              </a:spcBef>
            </a:pPr>
            <a:r>
              <a:rPr lang="en-US" sz="1400">
                <a:solidFill>
                  <a:schemeClr val="bg2"/>
                </a:solidFill>
              </a:rPr>
              <a:t>Item No.</a:t>
            </a:r>
          </a:p>
        </p:txBody>
      </p:sp>
      <p:sp>
        <p:nvSpPr>
          <p:cNvPr id="15368" name="Text Box 8"/>
          <p:cNvSpPr txBox="1">
            <a:spLocks noChangeArrowheads="1"/>
          </p:cNvSpPr>
          <p:nvPr/>
        </p:nvSpPr>
        <p:spPr bwMode="auto">
          <a:xfrm>
            <a:off x="5334000" y="2514600"/>
            <a:ext cx="2667000" cy="638175"/>
          </a:xfrm>
          <a:prstGeom prst="rect">
            <a:avLst/>
          </a:prstGeom>
          <a:noFill/>
          <a:ln w="12700" cap="sq">
            <a:noFill/>
            <a:miter lim="800000"/>
            <a:headEnd type="none" w="sm" len="sm"/>
            <a:tailEnd type="none" w="sm" len="sm"/>
          </a:ln>
        </p:spPr>
        <p:txBody>
          <a:bodyPr lIns="0" tIns="0" rIns="0" bIns="0">
            <a:spAutoFit/>
          </a:bodyPr>
          <a:lstStyle/>
          <a:p>
            <a:pPr>
              <a:spcBef>
                <a:spcPct val="50000"/>
              </a:spcBef>
            </a:pPr>
            <a:r>
              <a:rPr lang="en-US" sz="1400">
                <a:solidFill>
                  <a:schemeClr val="bg2"/>
                </a:solidFill>
              </a:rPr>
              <a:t>Item of Work and Description or Services to be Subcontracted or Materials to be Provided</a:t>
            </a:r>
          </a:p>
        </p:txBody>
      </p:sp>
      <p:sp>
        <p:nvSpPr>
          <p:cNvPr id="15369" name="Text Box 9"/>
          <p:cNvSpPr txBox="1">
            <a:spLocks noChangeArrowheads="1"/>
          </p:cNvSpPr>
          <p:nvPr/>
        </p:nvSpPr>
        <p:spPr bwMode="auto">
          <a:xfrm>
            <a:off x="3886200" y="3352800"/>
            <a:ext cx="914400" cy="914400"/>
          </a:xfrm>
          <a:prstGeom prst="rect">
            <a:avLst/>
          </a:prstGeom>
          <a:noFill/>
          <a:ln w="12700" cap="sq">
            <a:noFill/>
            <a:miter lim="800000"/>
            <a:headEnd type="none" w="sm" len="sm"/>
            <a:tailEnd type="none" w="sm" len="sm"/>
          </a:ln>
        </p:spPr>
        <p:txBody>
          <a:bodyPr lIns="0" tIns="0" rIns="0" bIns="0">
            <a:spAutoFit/>
          </a:bodyPr>
          <a:lstStyle/>
          <a:p>
            <a:pPr>
              <a:spcBef>
                <a:spcPct val="50000"/>
              </a:spcBef>
            </a:pPr>
            <a:r>
              <a:rPr lang="en-US" sz="2000" b="0">
                <a:solidFill>
                  <a:schemeClr val="bg2"/>
                </a:solidFill>
                <a:latin typeface="Arial" charset="0"/>
              </a:rPr>
              <a:t>50, 51, and various</a:t>
            </a:r>
          </a:p>
        </p:txBody>
      </p:sp>
      <p:sp>
        <p:nvSpPr>
          <p:cNvPr id="15370" name="Text Box 10"/>
          <p:cNvSpPr txBox="1">
            <a:spLocks noChangeArrowheads="1"/>
          </p:cNvSpPr>
          <p:nvPr/>
        </p:nvSpPr>
        <p:spPr bwMode="auto">
          <a:xfrm>
            <a:off x="5105400" y="3505200"/>
            <a:ext cx="2743200" cy="396875"/>
          </a:xfrm>
          <a:prstGeom prst="rect">
            <a:avLst/>
          </a:prstGeom>
          <a:noFill/>
          <a:ln w="12700" cap="sq">
            <a:noFill/>
            <a:miter lim="800000"/>
            <a:headEnd type="none" w="sm" len="sm"/>
            <a:tailEnd type="none" w="sm" len="sm"/>
          </a:ln>
        </p:spPr>
        <p:txBody>
          <a:bodyPr>
            <a:spAutoFit/>
          </a:bodyPr>
          <a:lstStyle/>
          <a:p>
            <a:pPr>
              <a:spcBef>
                <a:spcPct val="50000"/>
              </a:spcBef>
            </a:pPr>
            <a:r>
              <a:rPr lang="en-US" sz="2000" b="0">
                <a:solidFill>
                  <a:schemeClr val="bg2"/>
                </a:solidFill>
                <a:latin typeface="Arial" charset="0"/>
              </a:rPr>
              <a:t>Rebar</a:t>
            </a:r>
          </a:p>
        </p:txBody>
      </p:sp>
      <p:sp>
        <p:nvSpPr>
          <p:cNvPr id="15371" name="Text Box 11"/>
          <p:cNvSpPr txBox="1">
            <a:spLocks noChangeArrowheads="1"/>
          </p:cNvSpPr>
          <p:nvPr/>
        </p:nvSpPr>
        <p:spPr bwMode="auto">
          <a:xfrm>
            <a:off x="3886200" y="4648200"/>
            <a:ext cx="914400" cy="304800"/>
          </a:xfrm>
          <a:prstGeom prst="rect">
            <a:avLst/>
          </a:prstGeom>
          <a:noFill/>
          <a:ln w="12700" cap="sq">
            <a:noFill/>
            <a:miter lim="800000"/>
            <a:headEnd type="none" w="sm" len="sm"/>
            <a:tailEnd type="none" w="sm" len="sm"/>
          </a:ln>
        </p:spPr>
        <p:txBody>
          <a:bodyPr lIns="0" tIns="0" rIns="0" bIns="0">
            <a:spAutoFit/>
          </a:bodyPr>
          <a:lstStyle/>
          <a:p>
            <a:pPr>
              <a:spcBef>
                <a:spcPct val="50000"/>
              </a:spcBef>
            </a:pPr>
            <a:r>
              <a:rPr lang="en-US" sz="2000" b="0">
                <a:solidFill>
                  <a:schemeClr val="bg2"/>
                </a:solidFill>
                <a:latin typeface="Arial" charset="0"/>
              </a:rPr>
              <a:t>various</a:t>
            </a:r>
          </a:p>
        </p:txBody>
      </p:sp>
      <p:sp>
        <p:nvSpPr>
          <p:cNvPr id="15372" name="Text Box 12"/>
          <p:cNvSpPr txBox="1">
            <a:spLocks noChangeArrowheads="1"/>
          </p:cNvSpPr>
          <p:nvPr/>
        </p:nvSpPr>
        <p:spPr bwMode="auto">
          <a:xfrm>
            <a:off x="5257800" y="4648200"/>
            <a:ext cx="1524000" cy="304800"/>
          </a:xfrm>
          <a:prstGeom prst="rect">
            <a:avLst/>
          </a:prstGeom>
          <a:noFill/>
          <a:ln w="12700" cap="sq">
            <a:noFill/>
            <a:miter lim="800000"/>
            <a:headEnd type="none" w="sm" len="sm"/>
            <a:tailEnd type="none" w="sm" len="sm"/>
          </a:ln>
        </p:spPr>
        <p:txBody>
          <a:bodyPr lIns="0" tIns="0" rIns="0" bIns="0">
            <a:spAutoFit/>
          </a:bodyPr>
          <a:lstStyle/>
          <a:p>
            <a:pPr>
              <a:spcBef>
                <a:spcPct val="50000"/>
              </a:spcBef>
            </a:pPr>
            <a:r>
              <a:rPr lang="en-US" sz="2000" b="0">
                <a:solidFill>
                  <a:schemeClr val="bg2"/>
                </a:solidFill>
                <a:latin typeface="Arial" charset="0"/>
              </a:rPr>
              <a:t>Trucking</a:t>
            </a:r>
          </a:p>
        </p:txBody>
      </p:sp>
      <p:sp>
        <p:nvSpPr>
          <p:cNvPr id="15373" name="Text Box 13"/>
          <p:cNvSpPr txBox="1">
            <a:spLocks noChangeArrowheads="1"/>
          </p:cNvSpPr>
          <p:nvPr/>
        </p:nvSpPr>
        <p:spPr bwMode="auto">
          <a:xfrm>
            <a:off x="4038600" y="1371600"/>
            <a:ext cx="4495800" cy="822325"/>
          </a:xfrm>
          <a:prstGeom prst="rect">
            <a:avLst/>
          </a:prstGeom>
          <a:noFill/>
          <a:ln w="12700" cap="sq">
            <a:noFill/>
            <a:miter lim="800000"/>
            <a:headEnd type="none" w="sm" len="sm"/>
            <a:tailEnd type="none" w="sm" len="sm"/>
          </a:ln>
        </p:spPr>
        <p:txBody>
          <a:bodyPr>
            <a:spAutoFit/>
          </a:bodyPr>
          <a:lstStyle/>
          <a:p>
            <a:pPr algn="ctr"/>
            <a:r>
              <a:rPr lang="en-US">
                <a:solidFill>
                  <a:schemeClr val="bg2"/>
                </a:solidFill>
              </a:rPr>
              <a:t>Local Agency Bidder – </a:t>
            </a:r>
          </a:p>
          <a:p>
            <a:pPr algn="ctr"/>
            <a:r>
              <a:rPr lang="en-US">
                <a:solidFill>
                  <a:schemeClr val="bg2"/>
                </a:solidFill>
              </a:rPr>
              <a:t>UDBE Commitment</a:t>
            </a:r>
          </a:p>
        </p:txBody>
      </p:sp>
      <p:sp>
        <p:nvSpPr>
          <p:cNvPr id="15374" name="Line 14"/>
          <p:cNvSpPr>
            <a:spLocks noChangeShapeType="1"/>
          </p:cNvSpPr>
          <p:nvPr/>
        </p:nvSpPr>
        <p:spPr bwMode="auto">
          <a:xfrm>
            <a:off x="3886200" y="5257800"/>
            <a:ext cx="4751388" cy="1588"/>
          </a:xfrm>
          <a:prstGeom prst="line">
            <a:avLst/>
          </a:prstGeom>
          <a:noFill/>
          <a:ln w="12700" cap="sq">
            <a:solidFill>
              <a:schemeClr val="bg2"/>
            </a:solidFill>
            <a:round/>
            <a:headEnd type="none" w="sm" len="sm"/>
            <a:tailEnd type="none" w="sm" len="sm"/>
          </a:ln>
        </p:spPr>
        <p:txBody>
          <a:bodyPr/>
          <a:lstStyle/>
          <a:p>
            <a:endParaRPr lang="en-US"/>
          </a:p>
        </p:txBody>
      </p:sp>
      <p:sp>
        <p:nvSpPr>
          <p:cNvPr id="15375" name="Text Box 15"/>
          <p:cNvSpPr txBox="1">
            <a:spLocks noChangeArrowheads="1"/>
          </p:cNvSpPr>
          <p:nvPr/>
        </p:nvSpPr>
        <p:spPr bwMode="auto">
          <a:xfrm>
            <a:off x="3886200" y="5410200"/>
            <a:ext cx="990600" cy="914400"/>
          </a:xfrm>
          <a:prstGeom prst="rect">
            <a:avLst/>
          </a:prstGeom>
          <a:noFill/>
          <a:ln w="12700" cap="sq">
            <a:noFill/>
            <a:miter lim="800000"/>
            <a:headEnd type="none" w="sm" len="sm"/>
            <a:tailEnd type="none" w="sm" len="sm"/>
          </a:ln>
        </p:spPr>
        <p:txBody>
          <a:bodyPr lIns="0" tIns="0" rIns="0" bIns="0">
            <a:spAutoFit/>
          </a:bodyPr>
          <a:lstStyle/>
          <a:p>
            <a:pPr>
              <a:spcBef>
                <a:spcPct val="50000"/>
              </a:spcBef>
            </a:pPr>
            <a:r>
              <a:rPr lang="en-US" sz="2000" b="0">
                <a:solidFill>
                  <a:schemeClr val="bg2"/>
                </a:solidFill>
                <a:latin typeface="Arial" charset="0"/>
              </a:rPr>
              <a:t>41, 52, and 65 (partial)</a:t>
            </a:r>
          </a:p>
        </p:txBody>
      </p:sp>
      <p:sp>
        <p:nvSpPr>
          <p:cNvPr id="15376" name="Text Box 16"/>
          <p:cNvSpPr txBox="1">
            <a:spLocks noChangeArrowheads="1"/>
          </p:cNvSpPr>
          <p:nvPr/>
        </p:nvSpPr>
        <p:spPr bwMode="auto">
          <a:xfrm>
            <a:off x="5105400" y="5562600"/>
            <a:ext cx="2362200" cy="396875"/>
          </a:xfrm>
          <a:prstGeom prst="rect">
            <a:avLst/>
          </a:prstGeom>
          <a:noFill/>
          <a:ln w="12700" cap="sq">
            <a:noFill/>
            <a:miter lim="800000"/>
            <a:headEnd type="none" w="sm" len="sm"/>
            <a:tailEnd type="none" w="sm" len="sm"/>
          </a:ln>
        </p:spPr>
        <p:txBody>
          <a:bodyPr>
            <a:spAutoFit/>
          </a:bodyPr>
          <a:lstStyle/>
          <a:p>
            <a:pPr>
              <a:spcBef>
                <a:spcPct val="50000"/>
              </a:spcBef>
            </a:pPr>
            <a:r>
              <a:rPr lang="en-US" sz="2000" b="0">
                <a:solidFill>
                  <a:schemeClr val="bg2"/>
                </a:solidFill>
                <a:latin typeface="Arial" charset="0"/>
              </a:rPr>
              <a:t>Electrical Supplies</a:t>
            </a:r>
          </a:p>
        </p:txBody>
      </p:sp>
      <p:sp>
        <p:nvSpPr>
          <p:cNvPr id="15377" name="Line 17"/>
          <p:cNvSpPr>
            <a:spLocks noChangeShapeType="1"/>
          </p:cNvSpPr>
          <p:nvPr/>
        </p:nvSpPr>
        <p:spPr bwMode="auto">
          <a:xfrm>
            <a:off x="3886200" y="4343400"/>
            <a:ext cx="4751388" cy="1588"/>
          </a:xfrm>
          <a:prstGeom prst="line">
            <a:avLst/>
          </a:prstGeom>
          <a:noFill/>
          <a:ln w="12700" cap="sq">
            <a:solidFill>
              <a:schemeClr val="bg2"/>
            </a:solidFill>
            <a:round/>
            <a:headEnd type="none" w="sm" len="sm"/>
            <a:tailEnd type="none" w="sm" len="sm"/>
          </a:ln>
        </p:spPr>
        <p:txBody>
          <a:bodyPr/>
          <a:lstStyle/>
          <a:p>
            <a:endParaRPr lang="en-US"/>
          </a:p>
        </p:txBody>
      </p:sp>
      <p:sp>
        <p:nvSpPr>
          <p:cNvPr id="188434" name="Oval 18"/>
          <p:cNvSpPr>
            <a:spLocks noChangeArrowheads="1"/>
          </p:cNvSpPr>
          <p:nvPr/>
        </p:nvSpPr>
        <p:spPr bwMode="auto">
          <a:xfrm>
            <a:off x="3352800" y="3962400"/>
            <a:ext cx="1600200" cy="381000"/>
          </a:xfrm>
          <a:prstGeom prst="ellipse">
            <a:avLst/>
          </a:prstGeom>
          <a:noFill/>
          <a:ln w="19050" cap="sq">
            <a:solidFill>
              <a:schemeClr val="hlink"/>
            </a:solidFill>
            <a:round/>
            <a:headEnd type="none" w="sm" len="sm"/>
            <a:tailEnd type="none" w="sm" len="sm"/>
          </a:ln>
        </p:spPr>
        <p:txBody>
          <a:bodyPr wrap="none" anchor="ctr"/>
          <a:lstStyle/>
          <a:p>
            <a:endParaRPr lang="en-US"/>
          </a:p>
        </p:txBody>
      </p:sp>
      <p:sp>
        <p:nvSpPr>
          <p:cNvPr id="188435" name="Oval 19"/>
          <p:cNvSpPr>
            <a:spLocks noChangeArrowheads="1"/>
          </p:cNvSpPr>
          <p:nvPr/>
        </p:nvSpPr>
        <p:spPr bwMode="auto">
          <a:xfrm>
            <a:off x="3352800" y="4572000"/>
            <a:ext cx="1676400" cy="533400"/>
          </a:xfrm>
          <a:prstGeom prst="ellipse">
            <a:avLst/>
          </a:prstGeom>
          <a:noFill/>
          <a:ln w="19050" cap="sq">
            <a:solidFill>
              <a:schemeClr val="hlink"/>
            </a:solidFill>
            <a:round/>
            <a:headEnd type="none" w="sm" len="sm"/>
            <a:tailEnd type="none" w="sm" len="sm"/>
          </a:ln>
        </p:spPr>
        <p:txBody>
          <a:bodyPr wrap="none" anchor="ctr"/>
          <a:lstStyle/>
          <a:p>
            <a:endParaRPr lang="en-US"/>
          </a:p>
        </p:txBody>
      </p:sp>
      <p:sp>
        <p:nvSpPr>
          <p:cNvPr id="188436" name="Text Box 20"/>
          <p:cNvSpPr txBox="1">
            <a:spLocks noChangeArrowheads="1"/>
          </p:cNvSpPr>
          <p:nvPr/>
        </p:nvSpPr>
        <p:spPr bwMode="auto">
          <a:xfrm>
            <a:off x="304800" y="228600"/>
            <a:ext cx="8839200" cy="1311275"/>
          </a:xfrm>
          <a:prstGeom prst="rect">
            <a:avLst/>
          </a:prstGeom>
          <a:noFill/>
          <a:ln w="12700" cap="sq">
            <a:noFill/>
            <a:miter lim="800000"/>
            <a:headEnd type="none" w="sm" len="sm"/>
            <a:tailEnd type="none" w="sm" len="sm"/>
          </a:ln>
          <a:effectLst/>
        </p:spPr>
        <p:txBody>
          <a:bodyPr>
            <a:spAutoFit/>
          </a:bodyPr>
          <a:lstStyle/>
          <a:p>
            <a:pPr>
              <a:lnSpc>
                <a:spcPct val="90000"/>
              </a:lnSpc>
              <a:spcBef>
                <a:spcPct val="20000"/>
              </a:spcBef>
              <a:buClr>
                <a:schemeClr val="accent2"/>
              </a:buClr>
              <a:buSzPct val="80000"/>
              <a:buFont typeface="Wingdings" pitchFamily="2" charset="2"/>
              <a:buNone/>
              <a:defRPr/>
            </a:pPr>
            <a:r>
              <a:rPr lang="en-US" sz="4400" b="0" dirty="0">
                <a:solidFill>
                  <a:schemeClr val="tx2"/>
                </a:solidFill>
                <a:effectLst>
                  <a:outerShdw blurRad="38100" dist="38100" dir="2700000" algn="tl">
                    <a:srgbClr val="000000"/>
                  </a:outerShdw>
                </a:effectLst>
              </a:rPr>
              <a:t>Clarify Adequate DBE Work Descriptions</a:t>
            </a:r>
            <a:endParaRPr lang="en-US" b="0" dirty="0"/>
          </a:p>
        </p:txBody>
      </p:sp>
      <p:sp>
        <p:nvSpPr>
          <p:cNvPr id="188437" name="Text Box 21"/>
          <p:cNvSpPr txBox="1">
            <a:spLocks noChangeArrowheads="1"/>
          </p:cNvSpPr>
          <p:nvPr/>
        </p:nvSpPr>
        <p:spPr bwMode="auto">
          <a:xfrm>
            <a:off x="381000" y="4419600"/>
            <a:ext cx="2895600" cy="1482725"/>
          </a:xfrm>
          <a:prstGeom prst="rect">
            <a:avLst/>
          </a:prstGeom>
          <a:noFill/>
          <a:ln w="12700" cap="sq">
            <a:noFill/>
            <a:miter lim="800000"/>
            <a:headEnd type="none" w="sm" len="sm"/>
            <a:tailEnd type="none" w="sm" len="sm"/>
          </a:ln>
        </p:spPr>
        <p:txBody>
          <a:bodyPr>
            <a:spAutoFit/>
          </a:bodyPr>
          <a:lstStyle/>
          <a:p>
            <a:pPr>
              <a:spcBef>
                <a:spcPct val="10000"/>
              </a:spcBef>
            </a:pPr>
            <a:r>
              <a:rPr lang="en-US">
                <a:solidFill>
                  <a:schemeClr val="hlink"/>
                </a:solidFill>
                <a:latin typeface="Arial" charset="0"/>
              </a:rPr>
              <a:t>Non-specific</a:t>
            </a:r>
          </a:p>
          <a:p>
            <a:pPr>
              <a:spcBef>
                <a:spcPct val="10000"/>
              </a:spcBef>
              <a:spcAft>
                <a:spcPts val="1200"/>
              </a:spcAft>
            </a:pPr>
            <a:r>
              <a:rPr lang="en-US">
                <a:solidFill>
                  <a:schemeClr val="hlink"/>
                </a:solidFill>
                <a:latin typeface="Arial" charset="0"/>
              </a:rPr>
              <a:t>work descriptions </a:t>
            </a:r>
            <a:r>
              <a:rPr lang="en-US" sz="2000">
                <a:solidFill>
                  <a:schemeClr val="hlink"/>
                </a:solidFill>
                <a:latin typeface="Arial" charset="0"/>
              </a:rPr>
              <a:t>that should be clarified</a:t>
            </a:r>
          </a:p>
        </p:txBody>
      </p:sp>
      <p:sp>
        <p:nvSpPr>
          <p:cNvPr id="188438" name="Oval 22"/>
          <p:cNvSpPr>
            <a:spLocks noChangeArrowheads="1"/>
          </p:cNvSpPr>
          <p:nvPr/>
        </p:nvSpPr>
        <p:spPr bwMode="auto">
          <a:xfrm>
            <a:off x="3429000" y="5334000"/>
            <a:ext cx="1676400" cy="1066800"/>
          </a:xfrm>
          <a:prstGeom prst="ellipse">
            <a:avLst/>
          </a:prstGeom>
          <a:noFill/>
          <a:ln w="19050" cap="sq">
            <a:solidFill>
              <a:schemeClr val="hlink"/>
            </a:solidFill>
            <a:round/>
            <a:headEnd type="none" w="sm" len="sm"/>
            <a:tailEnd type="none" w="sm" len="sm"/>
          </a:ln>
        </p:spPr>
        <p:txBody>
          <a:bodyPr wrap="none" anchor="ctr"/>
          <a:lstStyle/>
          <a:p>
            <a:endParaRPr lang="en-US"/>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8434"/>
                                        </p:tgtEl>
                                        <p:attrNameLst>
                                          <p:attrName>style.visibility</p:attrName>
                                        </p:attrNameLst>
                                      </p:cBhvr>
                                      <p:to>
                                        <p:strVal val="visible"/>
                                      </p:to>
                                    </p:set>
                                    <p:anim calcmode="lin" valueType="num">
                                      <p:cBhvr additive="base">
                                        <p:cTn id="7" dur="500" fill="hold"/>
                                        <p:tgtEl>
                                          <p:spTgt spid="188434"/>
                                        </p:tgtEl>
                                        <p:attrNameLst>
                                          <p:attrName>ppt_x</p:attrName>
                                        </p:attrNameLst>
                                      </p:cBhvr>
                                      <p:tavLst>
                                        <p:tav tm="0">
                                          <p:val>
                                            <p:strVal val="0-#ppt_w/2"/>
                                          </p:val>
                                        </p:tav>
                                        <p:tav tm="100000">
                                          <p:val>
                                            <p:strVal val="#ppt_x"/>
                                          </p:val>
                                        </p:tav>
                                      </p:tavLst>
                                    </p:anim>
                                    <p:anim calcmode="lin" valueType="num">
                                      <p:cBhvr additive="base">
                                        <p:cTn id="8" dur="500" fill="hold"/>
                                        <p:tgtEl>
                                          <p:spTgt spid="1884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88435"/>
                                        </p:tgtEl>
                                        <p:attrNameLst>
                                          <p:attrName>style.visibility</p:attrName>
                                        </p:attrNameLst>
                                      </p:cBhvr>
                                      <p:to>
                                        <p:strVal val="visible"/>
                                      </p:to>
                                    </p:set>
                                    <p:anim calcmode="lin" valueType="num">
                                      <p:cBhvr additive="base">
                                        <p:cTn id="12" dur="500" fill="hold"/>
                                        <p:tgtEl>
                                          <p:spTgt spid="188435"/>
                                        </p:tgtEl>
                                        <p:attrNameLst>
                                          <p:attrName>ppt_x</p:attrName>
                                        </p:attrNameLst>
                                      </p:cBhvr>
                                      <p:tavLst>
                                        <p:tav tm="0">
                                          <p:val>
                                            <p:strVal val="0-#ppt_w/2"/>
                                          </p:val>
                                        </p:tav>
                                        <p:tav tm="100000">
                                          <p:val>
                                            <p:strVal val="#ppt_x"/>
                                          </p:val>
                                        </p:tav>
                                      </p:tavLst>
                                    </p:anim>
                                    <p:anim calcmode="lin" valueType="num">
                                      <p:cBhvr additive="base">
                                        <p:cTn id="13" dur="500" fill="hold"/>
                                        <p:tgtEl>
                                          <p:spTgt spid="18843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88438"/>
                                        </p:tgtEl>
                                        <p:attrNameLst>
                                          <p:attrName>style.visibility</p:attrName>
                                        </p:attrNameLst>
                                      </p:cBhvr>
                                      <p:to>
                                        <p:strVal val="visible"/>
                                      </p:to>
                                    </p:set>
                                    <p:anim calcmode="lin" valueType="num">
                                      <p:cBhvr additive="base">
                                        <p:cTn id="17" dur="500" fill="hold"/>
                                        <p:tgtEl>
                                          <p:spTgt spid="188438"/>
                                        </p:tgtEl>
                                        <p:attrNameLst>
                                          <p:attrName>ppt_x</p:attrName>
                                        </p:attrNameLst>
                                      </p:cBhvr>
                                      <p:tavLst>
                                        <p:tav tm="0">
                                          <p:val>
                                            <p:strVal val="0-#ppt_w/2"/>
                                          </p:val>
                                        </p:tav>
                                        <p:tav tm="100000">
                                          <p:val>
                                            <p:strVal val="#ppt_x"/>
                                          </p:val>
                                        </p:tav>
                                      </p:tavLst>
                                    </p:anim>
                                    <p:anim calcmode="lin" valueType="num">
                                      <p:cBhvr additive="base">
                                        <p:cTn id="18" dur="500" fill="hold"/>
                                        <p:tgtEl>
                                          <p:spTgt spid="18843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88437"/>
                                        </p:tgtEl>
                                        <p:attrNameLst>
                                          <p:attrName>style.visibility</p:attrName>
                                        </p:attrNameLst>
                                      </p:cBhvr>
                                      <p:to>
                                        <p:strVal val="visible"/>
                                      </p:to>
                                    </p:set>
                                    <p:animEffect transition="in" filter="dissolve">
                                      <p:cBhvr>
                                        <p:cTn id="22" dur="500"/>
                                        <p:tgtEl>
                                          <p:spTgt spid="18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34" grpId="0" animBg="1"/>
      <p:bldP spid="188435" grpId="0" animBg="1"/>
      <p:bldP spid="188437" grpId="0" autoUpdateAnimBg="0"/>
      <p:bldP spid="18843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762000" y="2209800"/>
            <a:ext cx="7924800" cy="3944938"/>
          </a:xfrm>
          <a:prstGeom prst="rect">
            <a:avLst/>
          </a:prstGeom>
          <a:noFill/>
          <a:ln w="9525">
            <a:noFill/>
            <a:miter lim="800000"/>
            <a:headEnd/>
            <a:tailEnd/>
          </a:ln>
        </p:spPr>
        <p:txBody>
          <a:bodyPr lIns="92075" tIns="46038" rIns="92075" bIns="46038"/>
          <a:lstStyle/>
          <a:p>
            <a:pPr marL="342900" indent="-342900">
              <a:lnSpc>
                <a:spcPct val="90000"/>
              </a:lnSpc>
              <a:spcBef>
                <a:spcPct val="20000"/>
              </a:spcBef>
              <a:spcAft>
                <a:spcPts val="600"/>
              </a:spcAft>
              <a:buClr>
                <a:schemeClr val="accent2"/>
              </a:buClr>
              <a:buSzPct val="80000"/>
              <a:buFont typeface="Wingdings" pitchFamily="2" charset="2"/>
              <a:buChar char="l"/>
              <a:defRPr/>
            </a:pPr>
            <a:r>
              <a:rPr lang="en-US" sz="3200" kern="0" dirty="0">
                <a:latin typeface="+mn-lt"/>
              </a:rPr>
              <a:t>Trucking bids are usually priced on a per-load, per ton, or hourly basis.</a:t>
            </a:r>
          </a:p>
          <a:p>
            <a:pPr marL="342900" indent="-342900">
              <a:lnSpc>
                <a:spcPct val="90000"/>
              </a:lnSpc>
              <a:spcBef>
                <a:spcPct val="20000"/>
              </a:spcBef>
              <a:spcAft>
                <a:spcPct val="10000"/>
              </a:spcAft>
              <a:buClr>
                <a:schemeClr val="accent2"/>
              </a:buClr>
              <a:buSzPct val="80000"/>
              <a:buFont typeface="Wingdings" pitchFamily="2" charset="2"/>
              <a:buChar char="l"/>
              <a:defRPr/>
            </a:pPr>
            <a:r>
              <a:rPr lang="en-US" sz="3200" kern="0" dirty="0">
                <a:latin typeface="+mn-lt"/>
              </a:rPr>
              <a:t>Contact the bidder to determine how it used the UDBE’s quote to arrive at its commitment amount.</a:t>
            </a:r>
          </a:p>
        </p:txBody>
      </p:sp>
      <p:sp>
        <p:nvSpPr>
          <p:cNvPr id="229378" name="Rectangle 2"/>
          <p:cNvSpPr>
            <a:spLocks noGrp="1" noChangeArrowheads="1"/>
          </p:cNvSpPr>
          <p:nvPr>
            <p:ph type="title"/>
          </p:nvPr>
        </p:nvSpPr>
        <p:spPr>
          <a:xfrm>
            <a:off x="228600" y="457200"/>
            <a:ext cx="5715000" cy="1143000"/>
          </a:xfrm>
        </p:spPr>
        <p:txBody>
          <a:bodyPr/>
          <a:lstStyle/>
          <a:p>
            <a:pPr eaLnBrk="1" hangingPunct="1">
              <a:defRPr/>
            </a:pPr>
            <a:r>
              <a:rPr lang="en-US" u="sng" smtClean="0"/>
              <a:t>Question large amount of Trucking</a:t>
            </a:r>
          </a:p>
        </p:txBody>
      </p:sp>
      <p:pic>
        <p:nvPicPr>
          <p:cNvPr id="16388" name="Picture 5"/>
          <p:cNvPicPr>
            <a:picLocks noChangeAspect="1" noChangeArrowheads="1"/>
          </p:cNvPicPr>
          <p:nvPr/>
        </p:nvPicPr>
        <p:blipFill>
          <a:blip r:embed="rId3" cstate="print"/>
          <a:srcRect/>
          <a:stretch>
            <a:fillRect/>
          </a:stretch>
        </p:blipFill>
        <p:spPr bwMode="auto">
          <a:xfrm>
            <a:off x="6248400" y="273050"/>
            <a:ext cx="2590800" cy="1906588"/>
          </a:xfrm>
          <a:prstGeom prst="rect">
            <a:avLst/>
          </a:prstGeom>
          <a:noFill/>
          <a:ln w="12700" cap="sq">
            <a:noFill/>
            <a:miter lim="800000"/>
            <a:headEnd type="none" w="sm" len="sm"/>
            <a:tailEnd type="none" w="sm" len="sm"/>
          </a:ln>
        </p:spPr>
      </p:pic>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lide(from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slide(fromLeft)">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228600" y="457200"/>
            <a:ext cx="5715000" cy="1143000"/>
          </a:xfrm>
        </p:spPr>
        <p:txBody>
          <a:bodyPr/>
          <a:lstStyle/>
          <a:p>
            <a:pPr eaLnBrk="1" hangingPunct="1">
              <a:defRPr/>
            </a:pPr>
            <a:r>
              <a:rPr lang="en-US" u="sng" smtClean="0"/>
              <a:t>Question large amount of Trucking</a:t>
            </a:r>
          </a:p>
        </p:txBody>
      </p:sp>
      <p:pic>
        <p:nvPicPr>
          <p:cNvPr id="17411" name="Picture 5"/>
          <p:cNvPicPr>
            <a:picLocks noChangeAspect="1" noChangeArrowheads="1"/>
          </p:cNvPicPr>
          <p:nvPr/>
        </p:nvPicPr>
        <p:blipFill>
          <a:blip r:embed="rId3" cstate="print"/>
          <a:srcRect/>
          <a:stretch>
            <a:fillRect/>
          </a:stretch>
        </p:blipFill>
        <p:spPr bwMode="auto">
          <a:xfrm>
            <a:off x="6248400" y="273050"/>
            <a:ext cx="2590800" cy="1906588"/>
          </a:xfrm>
          <a:prstGeom prst="rect">
            <a:avLst/>
          </a:prstGeom>
          <a:noFill/>
          <a:ln w="12700" cap="sq">
            <a:noFill/>
            <a:miter lim="800000"/>
            <a:headEnd type="none" w="sm" len="sm"/>
            <a:tailEnd type="none" w="sm" len="sm"/>
          </a:ln>
        </p:spPr>
      </p:pic>
      <p:sp>
        <p:nvSpPr>
          <p:cNvPr id="5" name="TextBox 4"/>
          <p:cNvSpPr txBox="1">
            <a:spLocks noChangeArrowheads="1"/>
          </p:cNvSpPr>
          <p:nvPr/>
        </p:nvSpPr>
        <p:spPr bwMode="auto">
          <a:xfrm>
            <a:off x="2590800" y="2057400"/>
            <a:ext cx="3657600" cy="830263"/>
          </a:xfrm>
          <a:prstGeom prst="rect">
            <a:avLst/>
          </a:prstGeom>
          <a:noFill/>
          <a:ln w="9525">
            <a:solidFill>
              <a:schemeClr val="tx1"/>
            </a:solidFill>
            <a:miter lim="800000"/>
            <a:headEnd/>
            <a:tailEnd/>
          </a:ln>
        </p:spPr>
        <p:txBody>
          <a:bodyPr>
            <a:spAutoFit/>
          </a:bodyPr>
          <a:lstStyle/>
          <a:p>
            <a:r>
              <a:rPr lang="en-US"/>
              <a:t>Bidder: # trucks needed to do the committed work?</a:t>
            </a:r>
          </a:p>
        </p:txBody>
      </p:sp>
      <p:sp>
        <p:nvSpPr>
          <p:cNvPr id="6" name="TextBox 5"/>
          <p:cNvSpPr txBox="1">
            <a:spLocks noChangeArrowheads="1"/>
          </p:cNvSpPr>
          <p:nvPr/>
        </p:nvSpPr>
        <p:spPr bwMode="auto">
          <a:xfrm>
            <a:off x="2209800" y="3505200"/>
            <a:ext cx="4800600" cy="1200150"/>
          </a:xfrm>
          <a:prstGeom prst="rect">
            <a:avLst/>
          </a:prstGeom>
          <a:noFill/>
          <a:ln w="9525">
            <a:solidFill>
              <a:schemeClr val="tx1"/>
            </a:solidFill>
            <a:miter lim="800000"/>
            <a:headEnd/>
            <a:tailEnd/>
          </a:ln>
        </p:spPr>
        <p:txBody>
          <a:bodyPr>
            <a:spAutoFit/>
          </a:bodyPr>
          <a:lstStyle/>
          <a:p>
            <a:r>
              <a:rPr lang="en-US"/>
              <a:t># trucks owned by UDBE trucker?</a:t>
            </a:r>
          </a:p>
          <a:p>
            <a:r>
              <a:rPr lang="en-US"/>
              <a:t>(see certification record in CUCP database)</a:t>
            </a:r>
          </a:p>
        </p:txBody>
      </p:sp>
      <p:sp>
        <p:nvSpPr>
          <p:cNvPr id="8" name="TextBox 7"/>
          <p:cNvSpPr txBox="1">
            <a:spLocks noChangeArrowheads="1"/>
          </p:cNvSpPr>
          <p:nvPr/>
        </p:nvSpPr>
        <p:spPr bwMode="auto">
          <a:xfrm>
            <a:off x="1143000" y="5181600"/>
            <a:ext cx="6527800" cy="1200150"/>
          </a:xfrm>
          <a:prstGeom prst="rect">
            <a:avLst/>
          </a:prstGeom>
          <a:noFill/>
          <a:ln w="9525">
            <a:noFill/>
            <a:miter lim="800000"/>
            <a:headEnd/>
            <a:tailEnd/>
          </a:ln>
        </p:spPr>
        <p:txBody>
          <a:bodyPr wrap="none">
            <a:spAutoFit/>
          </a:bodyPr>
          <a:lstStyle/>
          <a:p>
            <a:r>
              <a:rPr lang="en-US"/>
              <a:t>CUCP Database</a:t>
            </a:r>
          </a:p>
          <a:p>
            <a:r>
              <a:rPr lang="en-US"/>
              <a:t>http://www.dot.ca.gov/hq/bep/find_certified.htm</a:t>
            </a:r>
          </a:p>
          <a:p>
            <a:endParaRPr lang="en-US"/>
          </a:p>
        </p:txBody>
      </p:sp>
      <p:cxnSp>
        <p:nvCxnSpPr>
          <p:cNvPr id="10" name="Straight Arrow Connector 9"/>
          <p:cNvCxnSpPr>
            <a:cxnSpLocks noChangeShapeType="1"/>
            <a:stCxn id="5" idx="2"/>
          </p:cNvCxnSpPr>
          <p:nvPr/>
        </p:nvCxnSpPr>
        <p:spPr bwMode="auto">
          <a:xfrm rot="5400000">
            <a:off x="4149725" y="3159125"/>
            <a:ext cx="541338" cy="1588"/>
          </a:xfrm>
          <a:prstGeom prst="straightConnector1">
            <a:avLst/>
          </a:prstGeom>
          <a:noFill/>
          <a:ln w="25400" cap="sq" algn="ctr">
            <a:solidFill>
              <a:schemeClr val="tx1"/>
            </a:solidFill>
            <a:round/>
            <a:headEnd/>
            <a:tailEnd type="arrow" w="med" len="med"/>
          </a:ln>
        </p:spPr>
      </p:cxn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228600" y="457200"/>
            <a:ext cx="5715000" cy="1143000"/>
          </a:xfrm>
        </p:spPr>
        <p:txBody>
          <a:bodyPr/>
          <a:lstStyle/>
          <a:p>
            <a:pPr eaLnBrk="1" hangingPunct="1">
              <a:defRPr/>
            </a:pPr>
            <a:r>
              <a:rPr lang="en-US" u="sng" smtClean="0"/>
              <a:t>Question large amount of Trucking</a:t>
            </a:r>
          </a:p>
        </p:txBody>
      </p:sp>
      <p:pic>
        <p:nvPicPr>
          <p:cNvPr id="18435" name="Picture 5"/>
          <p:cNvPicPr>
            <a:picLocks noChangeAspect="1" noChangeArrowheads="1"/>
          </p:cNvPicPr>
          <p:nvPr/>
        </p:nvPicPr>
        <p:blipFill>
          <a:blip r:embed="rId3" cstate="print"/>
          <a:srcRect/>
          <a:stretch>
            <a:fillRect/>
          </a:stretch>
        </p:blipFill>
        <p:spPr bwMode="auto">
          <a:xfrm>
            <a:off x="6362700" y="217488"/>
            <a:ext cx="2514600" cy="1849437"/>
          </a:xfrm>
          <a:prstGeom prst="rect">
            <a:avLst/>
          </a:prstGeom>
          <a:noFill/>
          <a:ln w="12700" cap="sq">
            <a:noFill/>
            <a:miter lim="800000"/>
            <a:headEnd type="none" w="sm" len="sm"/>
            <a:tailEnd type="none" w="sm" len="sm"/>
          </a:ln>
        </p:spPr>
      </p:pic>
      <p:pic>
        <p:nvPicPr>
          <p:cNvPr id="18436" name="Picture 2"/>
          <p:cNvPicPr>
            <a:picLocks noChangeAspect="1" noChangeArrowheads="1"/>
          </p:cNvPicPr>
          <p:nvPr/>
        </p:nvPicPr>
        <p:blipFill>
          <a:blip r:embed="rId4" cstate="print"/>
          <a:srcRect t="19792" r="781" b="9375"/>
          <a:stretch>
            <a:fillRect/>
          </a:stretch>
        </p:blipFill>
        <p:spPr bwMode="auto">
          <a:xfrm>
            <a:off x="533400" y="2133600"/>
            <a:ext cx="8229600" cy="4406900"/>
          </a:xfrm>
          <a:prstGeom prst="rect">
            <a:avLst/>
          </a:prstGeom>
          <a:noFill/>
          <a:ln w="25400" cap="sq" algn="ctr">
            <a:solidFill>
              <a:srgbClr val="FF0000"/>
            </a:solidFill>
            <a:miter lim="800000"/>
            <a:headEnd/>
            <a:tailEnd/>
          </a:ln>
        </p:spPr>
      </p:pic>
      <p:sp>
        <p:nvSpPr>
          <p:cNvPr id="18437" name="Right Arrow 8"/>
          <p:cNvSpPr>
            <a:spLocks noChangeArrowheads="1"/>
          </p:cNvSpPr>
          <p:nvPr/>
        </p:nvSpPr>
        <p:spPr bwMode="auto">
          <a:xfrm>
            <a:off x="1600200" y="5867400"/>
            <a:ext cx="977900" cy="484188"/>
          </a:xfrm>
          <a:prstGeom prst="rightArrow">
            <a:avLst>
              <a:gd name="adj1" fmla="val 50000"/>
              <a:gd name="adj2" fmla="val 50024"/>
            </a:avLst>
          </a:prstGeom>
          <a:noFill/>
          <a:ln w="25400" cap="sq" algn="ctr">
            <a:solidFill>
              <a:srgbClr val="FF0000"/>
            </a:solidFill>
            <a:round/>
            <a:headEnd/>
            <a:tailEnd/>
          </a:ln>
        </p:spPr>
        <p:txBody>
          <a:bodyPr wrap="none">
            <a:spAutoFit/>
          </a:bodyPr>
          <a:lstStyle/>
          <a:p>
            <a:endParaRPr lang="en-US"/>
          </a:p>
        </p:txBody>
      </p:sp>
      <p:cxnSp>
        <p:nvCxnSpPr>
          <p:cNvPr id="18438" name="Straight Arrow Connector 12"/>
          <p:cNvCxnSpPr>
            <a:cxnSpLocks noChangeShapeType="1"/>
          </p:cNvCxnSpPr>
          <p:nvPr/>
        </p:nvCxnSpPr>
        <p:spPr bwMode="auto">
          <a:xfrm rot="10800000" flipV="1">
            <a:off x="3352800" y="5638800"/>
            <a:ext cx="228600" cy="152400"/>
          </a:xfrm>
          <a:prstGeom prst="straightConnector1">
            <a:avLst/>
          </a:prstGeom>
          <a:noFill/>
          <a:ln w="25400" cap="sq" algn="ctr">
            <a:solidFill>
              <a:srgbClr val="FF0000"/>
            </a:solidFill>
            <a:round/>
            <a:headEnd/>
            <a:tailEnd type="arrow" w="med" len="med"/>
          </a:ln>
        </p:spPr>
      </p:cxnSp>
      <p:sp>
        <p:nvSpPr>
          <p:cNvPr id="15" name="TextBox 14"/>
          <p:cNvSpPr txBox="1"/>
          <p:nvPr/>
        </p:nvSpPr>
        <p:spPr>
          <a:xfrm>
            <a:off x="3505200" y="5410200"/>
            <a:ext cx="3894138" cy="461963"/>
          </a:xfrm>
          <a:prstGeom prst="rect">
            <a:avLst/>
          </a:prstGeom>
          <a:noFill/>
        </p:spPr>
        <p:txBody>
          <a:bodyPr wrap="none">
            <a:spAutoFit/>
          </a:bodyPr>
          <a:lstStyle/>
          <a:p>
            <a:pPr>
              <a:defRPr/>
            </a:pPr>
            <a:r>
              <a:rPr lang="en-US" dirty="0">
                <a:solidFill>
                  <a:srgbClr val="FF0000"/>
                </a:solidFill>
                <a:latin typeface="+mn-lt"/>
              </a:rPr>
              <a:t>Truck Broker designation</a:t>
            </a:r>
          </a:p>
        </p:txBody>
      </p:sp>
      <p:sp>
        <p:nvSpPr>
          <p:cNvPr id="8" name="TextBox 7"/>
          <p:cNvSpPr txBox="1"/>
          <p:nvPr/>
        </p:nvSpPr>
        <p:spPr>
          <a:xfrm>
            <a:off x="4648200" y="6019800"/>
            <a:ext cx="3108325" cy="461963"/>
          </a:xfrm>
          <a:prstGeom prst="rect">
            <a:avLst/>
          </a:prstGeom>
          <a:noFill/>
        </p:spPr>
        <p:txBody>
          <a:bodyPr wrap="none">
            <a:spAutoFit/>
          </a:bodyPr>
          <a:lstStyle/>
          <a:p>
            <a:pPr>
              <a:defRPr/>
            </a:pPr>
            <a:r>
              <a:rPr lang="en-US" dirty="0">
                <a:solidFill>
                  <a:srgbClr val="FF0000"/>
                </a:solidFill>
                <a:latin typeface="+mn-lt"/>
              </a:rPr>
              <a:t>Trucker designation</a:t>
            </a:r>
          </a:p>
        </p:txBody>
      </p:sp>
      <p:cxnSp>
        <p:nvCxnSpPr>
          <p:cNvPr id="18441" name="Straight Arrow Connector 9"/>
          <p:cNvCxnSpPr>
            <a:cxnSpLocks noChangeShapeType="1"/>
          </p:cNvCxnSpPr>
          <p:nvPr/>
        </p:nvCxnSpPr>
        <p:spPr bwMode="auto">
          <a:xfrm rot="10800000">
            <a:off x="4114800" y="6019800"/>
            <a:ext cx="533400" cy="228600"/>
          </a:xfrm>
          <a:prstGeom prst="straightConnector1">
            <a:avLst/>
          </a:prstGeom>
          <a:noFill/>
          <a:ln w="12700" cap="sq" algn="ctr">
            <a:solidFill>
              <a:srgbClr val="FF0000"/>
            </a:solidFill>
            <a:round/>
            <a:headEnd/>
            <a:tailEnd type="arrow" w="med" len="med"/>
          </a:ln>
        </p:spPr>
      </p:cxnSp>
    </p:spTree>
  </p:cSld>
  <p:clrMapOvr>
    <a:masterClrMapping/>
  </p:clrMapOvr>
  <p:transition spd="med">
    <p:pull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228600" y="457200"/>
            <a:ext cx="5715000" cy="1143000"/>
          </a:xfrm>
        </p:spPr>
        <p:txBody>
          <a:bodyPr/>
          <a:lstStyle/>
          <a:p>
            <a:pPr eaLnBrk="1" hangingPunct="1">
              <a:defRPr/>
            </a:pPr>
            <a:r>
              <a:rPr lang="en-US" u="sng" smtClean="0"/>
              <a:t>Question large amount of Trucking</a:t>
            </a:r>
          </a:p>
        </p:txBody>
      </p:sp>
      <p:pic>
        <p:nvPicPr>
          <p:cNvPr id="19459" name="Picture 5"/>
          <p:cNvPicPr>
            <a:picLocks noChangeAspect="1" noChangeArrowheads="1"/>
          </p:cNvPicPr>
          <p:nvPr/>
        </p:nvPicPr>
        <p:blipFill>
          <a:blip r:embed="rId3" cstate="print"/>
          <a:srcRect/>
          <a:stretch>
            <a:fillRect/>
          </a:stretch>
        </p:blipFill>
        <p:spPr bwMode="auto">
          <a:xfrm>
            <a:off x="6248400" y="273050"/>
            <a:ext cx="2590800" cy="1906588"/>
          </a:xfrm>
          <a:prstGeom prst="rect">
            <a:avLst/>
          </a:prstGeom>
          <a:noFill/>
          <a:ln w="12700" cap="sq">
            <a:noFill/>
            <a:miter lim="800000"/>
            <a:headEnd type="none" w="sm" len="sm"/>
            <a:tailEnd type="none" w="sm" len="sm"/>
          </a:ln>
        </p:spPr>
      </p:pic>
      <p:sp>
        <p:nvSpPr>
          <p:cNvPr id="19460" name="TextBox 5"/>
          <p:cNvSpPr txBox="1">
            <a:spLocks noChangeArrowheads="1"/>
          </p:cNvSpPr>
          <p:nvPr/>
        </p:nvSpPr>
        <p:spPr bwMode="auto">
          <a:xfrm>
            <a:off x="1066800" y="2571750"/>
            <a:ext cx="6975475" cy="461963"/>
          </a:xfrm>
          <a:prstGeom prst="rect">
            <a:avLst/>
          </a:prstGeom>
          <a:noFill/>
          <a:ln w="9525">
            <a:solidFill>
              <a:schemeClr val="tx1"/>
            </a:solidFill>
            <a:miter lim="800000"/>
            <a:headEnd/>
            <a:tailEnd/>
          </a:ln>
        </p:spPr>
        <p:txBody>
          <a:bodyPr wrap="none">
            <a:spAutoFit/>
          </a:bodyPr>
          <a:lstStyle/>
          <a:p>
            <a:r>
              <a:rPr lang="en-US"/>
              <a:t>UDBE has sufficient trucks to do committed work? </a:t>
            </a:r>
          </a:p>
        </p:txBody>
      </p:sp>
      <p:sp>
        <p:nvSpPr>
          <p:cNvPr id="19461" name="TextBox 6"/>
          <p:cNvSpPr txBox="1">
            <a:spLocks noChangeArrowheads="1"/>
          </p:cNvSpPr>
          <p:nvPr/>
        </p:nvSpPr>
        <p:spPr bwMode="auto">
          <a:xfrm>
            <a:off x="5943600" y="3810000"/>
            <a:ext cx="2112963" cy="461963"/>
          </a:xfrm>
          <a:prstGeom prst="rect">
            <a:avLst/>
          </a:prstGeom>
          <a:noFill/>
          <a:ln w="9525">
            <a:solidFill>
              <a:schemeClr val="tx1"/>
            </a:solidFill>
            <a:miter lim="800000"/>
            <a:headEnd/>
            <a:tailEnd/>
          </a:ln>
        </p:spPr>
        <p:txBody>
          <a:bodyPr wrap="none">
            <a:spAutoFit/>
          </a:bodyPr>
          <a:lstStyle/>
          <a:p>
            <a:r>
              <a:rPr lang="en-US"/>
              <a:t>Truck broker?</a:t>
            </a:r>
          </a:p>
        </p:txBody>
      </p:sp>
      <p:sp>
        <p:nvSpPr>
          <p:cNvPr id="19462" name="TextBox 7"/>
          <p:cNvSpPr txBox="1">
            <a:spLocks noChangeArrowheads="1"/>
          </p:cNvSpPr>
          <p:nvPr/>
        </p:nvSpPr>
        <p:spPr bwMode="auto">
          <a:xfrm>
            <a:off x="152400" y="3810000"/>
            <a:ext cx="3886200" cy="1938338"/>
          </a:xfrm>
          <a:prstGeom prst="rect">
            <a:avLst/>
          </a:prstGeom>
          <a:noFill/>
          <a:ln w="9525">
            <a:solidFill>
              <a:schemeClr val="tx1"/>
            </a:solidFill>
            <a:miter lim="800000"/>
            <a:headEnd/>
            <a:tailEnd/>
          </a:ln>
        </p:spPr>
        <p:txBody>
          <a:bodyPr>
            <a:spAutoFit/>
          </a:bodyPr>
          <a:lstStyle/>
          <a:p>
            <a:r>
              <a:rPr lang="en-US"/>
              <a:t>All committed credit is counted if  bidder documents how the UDBE’s quote is used to arrive at committed amount</a:t>
            </a:r>
          </a:p>
        </p:txBody>
      </p:sp>
      <p:sp>
        <p:nvSpPr>
          <p:cNvPr id="19463" name="TextBox 20"/>
          <p:cNvSpPr txBox="1">
            <a:spLocks noChangeArrowheads="1"/>
          </p:cNvSpPr>
          <p:nvPr/>
        </p:nvSpPr>
        <p:spPr bwMode="auto">
          <a:xfrm>
            <a:off x="1905000" y="3200400"/>
            <a:ext cx="784225" cy="461963"/>
          </a:xfrm>
          <a:prstGeom prst="rect">
            <a:avLst/>
          </a:prstGeom>
          <a:noFill/>
          <a:ln w="9525">
            <a:noFill/>
            <a:miter lim="800000"/>
            <a:headEnd/>
            <a:tailEnd/>
          </a:ln>
        </p:spPr>
        <p:txBody>
          <a:bodyPr wrap="none">
            <a:spAutoFit/>
          </a:bodyPr>
          <a:lstStyle/>
          <a:p>
            <a:r>
              <a:rPr lang="en-US"/>
              <a:t>YES</a:t>
            </a:r>
          </a:p>
        </p:txBody>
      </p:sp>
      <p:sp>
        <p:nvSpPr>
          <p:cNvPr id="19464" name="TextBox 22"/>
          <p:cNvSpPr txBox="1">
            <a:spLocks noChangeArrowheads="1"/>
          </p:cNvSpPr>
          <p:nvPr/>
        </p:nvSpPr>
        <p:spPr bwMode="auto">
          <a:xfrm>
            <a:off x="6858000" y="3200400"/>
            <a:ext cx="646113" cy="461963"/>
          </a:xfrm>
          <a:prstGeom prst="rect">
            <a:avLst/>
          </a:prstGeom>
          <a:noFill/>
          <a:ln w="9525">
            <a:noFill/>
            <a:miter lim="800000"/>
            <a:headEnd/>
            <a:tailEnd/>
          </a:ln>
        </p:spPr>
        <p:txBody>
          <a:bodyPr wrap="none">
            <a:spAutoFit/>
          </a:bodyPr>
          <a:lstStyle/>
          <a:p>
            <a:r>
              <a:rPr lang="en-US"/>
              <a:t>NO</a:t>
            </a:r>
          </a:p>
        </p:txBody>
      </p:sp>
      <p:cxnSp>
        <p:nvCxnSpPr>
          <p:cNvPr id="19465" name="Straight Arrow Connector 25"/>
          <p:cNvCxnSpPr>
            <a:cxnSpLocks noChangeShapeType="1"/>
          </p:cNvCxnSpPr>
          <p:nvPr/>
        </p:nvCxnSpPr>
        <p:spPr bwMode="auto">
          <a:xfrm rot="5400000">
            <a:off x="6325394" y="3428206"/>
            <a:ext cx="762000" cy="1588"/>
          </a:xfrm>
          <a:prstGeom prst="straightConnector1">
            <a:avLst/>
          </a:prstGeom>
          <a:noFill/>
          <a:ln w="25400" cap="sq" algn="ctr">
            <a:solidFill>
              <a:schemeClr val="tx1"/>
            </a:solidFill>
            <a:round/>
            <a:headEnd/>
            <a:tailEnd type="arrow" w="med" len="med"/>
          </a:ln>
        </p:spPr>
      </p:cxnSp>
      <p:cxnSp>
        <p:nvCxnSpPr>
          <p:cNvPr id="19466" name="Straight Arrow Connector 26"/>
          <p:cNvCxnSpPr>
            <a:cxnSpLocks noChangeShapeType="1"/>
          </p:cNvCxnSpPr>
          <p:nvPr/>
        </p:nvCxnSpPr>
        <p:spPr bwMode="auto">
          <a:xfrm rot="5400000">
            <a:off x="2362994" y="3428206"/>
            <a:ext cx="762000" cy="1588"/>
          </a:xfrm>
          <a:prstGeom prst="straightConnector1">
            <a:avLst/>
          </a:prstGeom>
          <a:noFill/>
          <a:ln w="25400" cap="sq" algn="ctr">
            <a:solidFill>
              <a:schemeClr val="tx1"/>
            </a:solidFill>
            <a:round/>
            <a:headEnd/>
            <a:tailEnd type="arrow" w="med" len="med"/>
          </a:ln>
        </p:spPr>
      </p:cxnSp>
      <p:sp>
        <p:nvSpPr>
          <p:cNvPr id="19467" name="TextBox 27"/>
          <p:cNvSpPr txBox="1">
            <a:spLocks noChangeArrowheads="1"/>
          </p:cNvSpPr>
          <p:nvPr/>
        </p:nvSpPr>
        <p:spPr bwMode="auto">
          <a:xfrm>
            <a:off x="4495800" y="5029200"/>
            <a:ext cx="4419600" cy="1219200"/>
          </a:xfrm>
          <a:prstGeom prst="rect">
            <a:avLst/>
          </a:prstGeom>
          <a:noFill/>
          <a:ln w="9525">
            <a:solidFill>
              <a:schemeClr val="tx1"/>
            </a:solidFill>
            <a:miter lim="800000"/>
            <a:headEnd/>
            <a:tailEnd/>
          </a:ln>
        </p:spPr>
        <p:txBody>
          <a:bodyPr>
            <a:spAutoFit/>
          </a:bodyPr>
          <a:lstStyle/>
          <a:p>
            <a:r>
              <a:rPr lang="en-US"/>
              <a:t>Bidder gets credit only for work that can be done by trucks in certification record</a:t>
            </a:r>
          </a:p>
        </p:txBody>
      </p:sp>
      <p:cxnSp>
        <p:nvCxnSpPr>
          <p:cNvPr id="19468" name="Straight Arrow Connector 28"/>
          <p:cNvCxnSpPr>
            <a:cxnSpLocks noChangeShapeType="1"/>
          </p:cNvCxnSpPr>
          <p:nvPr/>
        </p:nvCxnSpPr>
        <p:spPr bwMode="auto">
          <a:xfrm rot="5400000">
            <a:off x="6782594" y="4658519"/>
            <a:ext cx="762000" cy="1588"/>
          </a:xfrm>
          <a:prstGeom prst="straightConnector1">
            <a:avLst/>
          </a:prstGeom>
          <a:noFill/>
          <a:ln w="25400" cap="sq" algn="ctr">
            <a:solidFill>
              <a:schemeClr val="tx1"/>
            </a:solidFill>
            <a:round/>
            <a:headEnd/>
            <a:tailEnd type="arrow" w="med" len="med"/>
          </a:ln>
        </p:spPr>
      </p:cxnSp>
      <p:sp>
        <p:nvSpPr>
          <p:cNvPr id="19469" name="TextBox 29"/>
          <p:cNvSpPr txBox="1">
            <a:spLocks noChangeArrowheads="1"/>
          </p:cNvSpPr>
          <p:nvPr/>
        </p:nvSpPr>
        <p:spPr bwMode="auto">
          <a:xfrm>
            <a:off x="7315200" y="4419600"/>
            <a:ext cx="646113" cy="461963"/>
          </a:xfrm>
          <a:prstGeom prst="rect">
            <a:avLst/>
          </a:prstGeom>
          <a:noFill/>
          <a:ln w="9525">
            <a:noFill/>
            <a:miter lim="800000"/>
            <a:headEnd/>
            <a:tailEnd/>
          </a:ln>
        </p:spPr>
        <p:txBody>
          <a:bodyPr wrap="none">
            <a:spAutoFit/>
          </a:bodyPr>
          <a:lstStyle/>
          <a:p>
            <a:r>
              <a:rPr lang="en-US"/>
              <a:t>NO</a:t>
            </a:r>
          </a:p>
        </p:txBody>
      </p:sp>
      <p:cxnSp>
        <p:nvCxnSpPr>
          <p:cNvPr id="19470" name="Straight Connector 32"/>
          <p:cNvCxnSpPr>
            <a:cxnSpLocks noChangeShapeType="1"/>
            <a:stCxn id="19461" idx="1"/>
          </p:cNvCxnSpPr>
          <p:nvPr/>
        </p:nvCxnSpPr>
        <p:spPr bwMode="auto">
          <a:xfrm rot="10800000">
            <a:off x="4343400" y="4038600"/>
            <a:ext cx="1600200" cy="1588"/>
          </a:xfrm>
          <a:prstGeom prst="line">
            <a:avLst/>
          </a:prstGeom>
          <a:noFill/>
          <a:ln w="25400" cap="sq" algn="ctr">
            <a:solidFill>
              <a:schemeClr val="tx1"/>
            </a:solidFill>
            <a:round/>
            <a:headEnd/>
            <a:tailEnd/>
          </a:ln>
        </p:spPr>
      </p:cxnSp>
      <p:cxnSp>
        <p:nvCxnSpPr>
          <p:cNvPr id="19471" name="Straight Arrow Connector 36"/>
          <p:cNvCxnSpPr>
            <a:cxnSpLocks noChangeShapeType="1"/>
          </p:cNvCxnSpPr>
          <p:nvPr/>
        </p:nvCxnSpPr>
        <p:spPr bwMode="auto">
          <a:xfrm rot="5400000">
            <a:off x="3011488" y="5372100"/>
            <a:ext cx="2665412" cy="1588"/>
          </a:xfrm>
          <a:prstGeom prst="straightConnector1">
            <a:avLst/>
          </a:prstGeom>
          <a:noFill/>
          <a:ln w="25400" cap="sq" algn="ctr">
            <a:solidFill>
              <a:schemeClr val="tx1"/>
            </a:solidFill>
            <a:round/>
            <a:headEnd/>
            <a:tailEnd type="arrow" w="med" len="med"/>
          </a:ln>
        </p:spPr>
      </p:cxnSp>
      <p:sp>
        <p:nvSpPr>
          <p:cNvPr id="19472" name="TextBox 37"/>
          <p:cNvSpPr txBox="1">
            <a:spLocks noChangeArrowheads="1"/>
          </p:cNvSpPr>
          <p:nvPr/>
        </p:nvSpPr>
        <p:spPr bwMode="auto">
          <a:xfrm>
            <a:off x="4437063" y="4267200"/>
            <a:ext cx="784225" cy="461963"/>
          </a:xfrm>
          <a:prstGeom prst="rect">
            <a:avLst/>
          </a:prstGeom>
          <a:noFill/>
          <a:ln w="9525">
            <a:noFill/>
            <a:miter lim="800000"/>
            <a:headEnd/>
            <a:tailEnd/>
          </a:ln>
        </p:spPr>
        <p:txBody>
          <a:bodyPr wrap="none">
            <a:spAutoFit/>
          </a:bodyPr>
          <a:lstStyle/>
          <a:p>
            <a:r>
              <a:rPr lang="en-US"/>
              <a:t>YES</a:t>
            </a:r>
          </a:p>
        </p:txBody>
      </p:sp>
    </p:spTree>
  </p:cSld>
  <p:clrMapOvr>
    <a:masterClrMapping/>
  </p:clrMapOvr>
  <p:transition spd="med">
    <p:pull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228600" y="457200"/>
            <a:ext cx="5715000" cy="1143000"/>
          </a:xfrm>
        </p:spPr>
        <p:txBody>
          <a:bodyPr/>
          <a:lstStyle/>
          <a:p>
            <a:pPr eaLnBrk="1" hangingPunct="1">
              <a:defRPr/>
            </a:pPr>
            <a:r>
              <a:rPr lang="en-US" u="sng" smtClean="0"/>
              <a:t>Question large amount of Trucking</a:t>
            </a:r>
          </a:p>
        </p:txBody>
      </p:sp>
      <p:pic>
        <p:nvPicPr>
          <p:cNvPr id="20483" name="Picture 5"/>
          <p:cNvPicPr>
            <a:picLocks noChangeAspect="1" noChangeArrowheads="1"/>
          </p:cNvPicPr>
          <p:nvPr/>
        </p:nvPicPr>
        <p:blipFill>
          <a:blip r:embed="rId3" cstate="print"/>
          <a:srcRect/>
          <a:stretch>
            <a:fillRect/>
          </a:stretch>
        </p:blipFill>
        <p:spPr bwMode="auto">
          <a:xfrm>
            <a:off x="6248400" y="273050"/>
            <a:ext cx="2590800" cy="1906588"/>
          </a:xfrm>
          <a:prstGeom prst="rect">
            <a:avLst/>
          </a:prstGeom>
          <a:noFill/>
          <a:ln w="12700" cap="sq">
            <a:noFill/>
            <a:miter lim="800000"/>
            <a:headEnd type="none" w="sm" len="sm"/>
            <a:tailEnd type="none" w="sm" len="sm"/>
          </a:ln>
        </p:spPr>
      </p:pic>
      <p:sp>
        <p:nvSpPr>
          <p:cNvPr id="20484" name="TextBox 5"/>
          <p:cNvSpPr txBox="1">
            <a:spLocks noChangeArrowheads="1"/>
          </p:cNvSpPr>
          <p:nvPr/>
        </p:nvSpPr>
        <p:spPr bwMode="auto">
          <a:xfrm>
            <a:off x="1219200" y="2590800"/>
            <a:ext cx="5946775" cy="461963"/>
          </a:xfrm>
          <a:prstGeom prst="rect">
            <a:avLst/>
          </a:prstGeom>
          <a:noFill/>
          <a:ln w="9525">
            <a:solidFill>
              <a:schemeClr val="tx1"/>
            </a:solidFill>
            <a:miter lim="800000"/>
            <a:headEnd/>
            <a:tailEnd/>
          </a:ln>
        </p:spPr>
        <p:txBody>
          <a:bodyPr wrap="none">
            <a:spAutoFit/>
          </a:bodyPr>
          <a:lstStyle/>
          <a:p>
            <a:r>
              <a:rPr lang="en-US"/>
              <a:t>Who will be providing the brokered trucks?</a:t>
            </a:r>
          </a:p>
        </p:txBody>
      </p:sp>
      <p:sp>
        <p:nvSpPr>
          <p:cNvPr id="20485" name="TextBox 7"/>
          <p:cNvSpPr txBox="1">
            <a:spLocks noChangeArrowheads="1"/>
          </p:cNvSpPr>
          <p:nvPr/>
        </p:nvSpPr>
        <p:spPr bwMode="auto">
          <a:xfrm>
            <a:off x="1447800" y="3495675"/>
            <a:ext cx="5410200" cy="461963"/>
          </a:xfrm>
          <a:prstGeom prst="rect">
            <a:avLst/>
          </a:prstGeom>
          <a:noFill/>
          <a:ln w="9525">
            <a:solidFill>
              <a:schemeClr val="tx1"/>
            </a:solidFill>
            <a:miter lim="800000"/>
            <a:headEnd/>
            <a:tailEnd/>
          </a:ln>
        </p:spPr>
        <p:txBody>
          <a:bodyPr>
            <a:spAutoFit/>
          </a:bodyPr>
          <a:lstStyle/>
          <a:p>
            <a:r>
              <a:rPr lang="en-US"/>
              <a:t>Are any of these firms UDBE truckers?</a:t>
            </a:r>
          </a:p>
        </p:txBody>
      </p:sp>
      <p:cxnSp>
        <p:nvCxnSpPr>
          <p:cNvPr id="20486" name="Straight Arrow Connector 26"/>
          <p:cNvCxnSpPr>
            <a:cxnSpLocks noChangeShapeType="1"/>
          </p:cNvCxnSpPr>
          <p:nvPr/>
        </p:nvCxnSpPr>
        <p:spPr bwMode="auto">
          <a:xfrm rot="5400000">
            <a:off x="3963194" y="3294856"/>
            <a:ext cx="457200" cy="1588"/>
          </a:xfrm>
          <a:prstGeom prst="straightConnector1">
            <a:avLst/>
          </a:prstGeom>
          <a:noFill/>
          <a:ln w="25400" cap="sq" algn="ctr">
            <a:solidFill>
              <a:schemeClr val="tx1"/>
            </a:solidFill>
            <a:round/>
            <a:headEnd/>
            <a:tailEnd type="arrow" w="med" len="med"/>
          </a:ln>
        </p:spPr>
      </p:cxnSp>
      <p:sp>
        <p:nvSpPr>
          <p:cNvPr id="20487" name="TextBox 27"/>
          <p:cNvSpPr txBox="1">
            <a:spLocks noChangeArrowheads="1"/>
          </p:cNvSpPr>
          <p:nvPr/>
        </p:nvSpPr>
        <p:spPr bwMode="auto">
          <a:xfrm>
            <a:off x="228600" y="4724400"/>
            <a:ext cx="4419600" cy="1570038"/>
          </a:xfrm>
          <a:prstGeom prst="rect">
            <a:avLst/>
          </a:prstGeom>
          <a:noFill/>
          <a:ln w="9525">
            <a:solidFill>
              <a:schemeClr val="tx1"/>
            </a:solidFill>
            <a:miter lim="800000"/>
            <a:headEnd/>
            <a:tailEnd/>
          </a:ln>
        </p:spPr>
        <p:txBody>
          <a:bodyPr>
            <a:spAutoFit/>
          </a:bodyPr>
          <a:lstStyle/>
          <a:p>
            <a:r>
              <a:rPr lang="en-US"/>
              <a:t>Bidder gets credit only for work that can be done by trucks in all the UDBE truckers’ certification records</a:t>
            </a:r>
          </a:p>
        </p:txBody>
      </p:sp>
      <p:cxnSp>
        <p:nvCxnSpPr>
          <p:cNvPr id="20488" name="Straight Arrow Connector 28"/>
          <p:cNvCxnSpPr>
            <a:cxnSpLocks noChangeShapeType="1"/>
          </p:cNvCxnSpPr>
          <p:nvPr/>
        </p:nvCxnSpPr>
        <p:spPr bwMode="auto">
          <a:xfrm rot="5400000">
            <a:off x="1600994" y="4342606"/>
            <a:ext cx="762000" cy="1588"/>
          </a:xfrm>
          <a:prstGeom prst="straightConnector1">
            <a:avLst/>
          </a:prstGeom>
          <a:noFill/>
          <a:ln w="25400" cap="sq" algn="ctr">
            <a:solidFill>
              <a:schemeClr val="tx1"/>
            </a:solidFill>
            <a:round/>
            <a:headEnd/>
            <a:tailEnd type="arrow" w="med" len="med"/>
          </a:ln>
        </p:spPr>
      </p:cxnSp>
      <p:sp>
        <p:nvSpPr>
          <p:cNvPr id="20489" name="TextBox 29"/>
          <p:cNvSpPr txBox="1">
            <a:spLocks noChangeArrowheads="1"/>
          </p:cNvSpPr>
          <p:nvPr/>
        </p:nvSpPr>
        <p:spPr bwMode="auto">
          <a:xfrm>
            <a:off x="6477000" y="4114800"/>
            <a:ext cx="646113" cy="461963"/>
          </a:xfrm>
          <a:prstGeom prst="rect">
            <a:avLst/>
          </a:prstGeom>
          <a:noFill/>
          <a:ln w="9525">
            <a:noFill/>
            <a:miter lim="800000"/>
            <a:headEnd/>
            <a:tailEnd/>
          </a:ln>
        </p:spPr>
        <p:txBody>
          <a:bodyPr wrap="none">
            <a:spAutoFit/>
          </a:bodyPr>
          <a:lstStyle/>
          <a:p>
            <a:r>
              <a:rPr lang="en-US"/>
              <a:t>NO</a:t>
            </a:r>
          </a:p>
        </p:txBody>
      </p:sp>
      <p:sp>
        <p:nvSpPr>
          <p:cNvPr id="20490" name="TextBox 37"/>
          <p:cNvSpPr txBox="1">
            <a:spLocks noChangeArrowheads="1"/>
          </p:cNvSpPr>
          <p:nvPr/>
        </p:nvSpPr>
        <p:spPr bwMode="auto">
          <a:xfrm>
            <a:off x="2133600" y="4114800"/>
            <a:ext cx="784225" cy="461963"/>
          </a:xfrm>
          <a:prstGeom prst="rect">
            <a:avLst/>
          </a:prstGeom>
          <a:noFill/>
          <a:ln w="9525">
            <a:noFill/>
            <a:miter lim="800000"/>
            <a:headEnd/>
            <a:tailEnd/>
          </a:ln>
        </p:spPr>
        <p:txBody>
          <a:bodyPr wrap="none">
            <a:spAutoFit/>
          </a:bodyPr>
          <a:lstStyle/>
          <a:p>
            <a:r>
              <a:rPr lang="en-US"/>
              <a:t>YES</a:t>
            </a:r>
          </a:p>
        </p:txBody>
      </p:sp>
      <p:cxnSp>
        <p:nvCxnSpPr>
          <p:cNvPr id="20491" name="Straight Arrow Connector 17"/>
          <p:cNvCxnSpPr>
            <a:cxnSpLocks noChangeShapeType="1"/>
          </p:cNvCxnSpPr>
          <p:nvPr/>
        </p:nvCxnSpPr>
        <p:spPr bwMode="auto">
          <a:xfrm rot="5400000">
            <a:off x="3924300" y="2343150"/>
            <a:ext cx="533400" cy="0"/>
          </a:xfrm>
          <a:prstGeom prst="straightConnector1">
            <a:avLst/>
          </a:prstGeom>
          <a:noFill/>
          <a:ln w="25400" cap="sq" algn="ctr">
            <a:solidFill>
              <a:schemeClr val="tx1"/>
            </a:solidFill>
            <a:round/>
            <a:headEnd/>
            <a:tailEnd type="arrow" w="med" len="med"/>
          </a:ln>
        </p:spPr>
      </p:cxnSp>
      <p:cxnSp>
        <p:nvCxnSpPr>
          <p:cNvPr id="20492" name="Straight Arrow Connector 21"/>
          <p:cNvCxnSpPr>
            <a:cxnSpLocks noChangeShapeType="1"/>
          </p:cNvCxnSpPr>
          <p:nvPr/>
        </p:nvCxnSpPr>
        <p:spPr bwMode="auto">
          <a:xfrm rot="5400000">
            <a:off x="5944394" y="4342606"/>
            <a:ext cx="762000" cy="1588"/>
          </a:xfrm>
          <a:prstGeom prst="straightConnector1">
            <a:avLst/>
          </a:prstGeom>
          <a:noFill/>
          <a:ln w="25400" cap="sq" algn="ctr">
            <a:solidFill>
              <a:schemeClr val="tx1"/>
            </a:solidFill>
            <a:round/>
            <a:headEnd/>
            <a:tailEnd type="arrow" w="med" len="med"/>
          </a:ln>
        </p:spPr>
      </p:cxnSp>
      <p:sp>
        <p:nvSpPr>
          <p:cNvPr id="20493" name="TextBox 24"/>
          <p:cNvSpPr txBox="1">
            <a:spLocks noChangeArrowheads="1"/>
          </p:cNvSpPr>
          <p:nvPr/>
        </p:nvSpPr>
        <p:spPr bwMode="auto">
          <a:xfrm>
            <a:off x="5105400" y="4724400"/>
            <a:ext cx="3733800" cy="1200150"/>
          </a:xfrm>
          <a:prstGeom prst="rect">
            <a:avLst/>
          </a:prstGeom>
          <a:noFill/>
          <a:ln w="9525">
            <a:solidFill>
              <a:schemeClr val="tx1"/>
            </a:solidFill>
            <a:miter lim="800000"/>
            <a:headEnd/>
            <a:tailEnd/>
          </a:ln>
        </p:spPr>
        <p:txBody>
          <a:bodyPr>
            <a:spAutoFit/>
          </a:bodyPr>
          <a:lstStyle/>
          <a:p>
            <a:r>
              <a:rPr lang="en-US"/>
              <a:t>Bidder gets credit only for the work that can be done by the UDBE trucker</a:t>
            </a:r>
          </a:p>
        </p:txBody>
      </p:sp>
    </p:spTree>
  </p:cSld>
  <p:clrMapOvr>
    <a:masterClrMapping/>
  </p:clrMapOvr>
  <p:transition spd="med">
    <p:pull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685800" y="1958975"/>
            <a:ext cx="7772400" cy="4495800"/>
          </a:xfrm>
          <a:prstGeom prst="rect">
            <a:avLst/>
          </a:prstGeom>
          <a:noFill/>
          <a:ln w="9525">
            <a:noFill/>
            <a:miter lim="800000"/>
            <a:headEnd/>
            <a:tailEnd/>
          </a:ln>
        </p:spPr>
        <p:txBody>
          <a:bodyPr lIns="92075" tIns="46038" rIns="92075" bIns="46038"/>
          <a:lstStyle/>
          <a:p>
            <a:pPr>
              <a:spcAft>
                <a:spcPts val="1200"/>
              </a:spcAft>
            </a:pPr>
            <a:r>
              <a:rPr lang="en-US" sz="2800" u="sng"/>
              <a:t>Example</a:t>
            </a:r>
          </a:p>
          <a:p>
            <a:pPr>
              <a:spcAft>
                <a:spcPts val="1000"/>
              </a:spcAft>
            </a:pPr>
            <a:r>
              <a:rPr lang="en-US" sz="2800"/>
              <a:t>10 trucks needed</a:t>
            </a:r>
          </a:p>
          <a:p>
            <a:pPr>
              <a:spcAft>
                <a:spcPts val="1000"/>
              </a:spcAft>
            </a:pPr>
            <a:r>
              <a:rPr lang="en-US" sz="2800"/>
              <a:t>UDBE has 3 trucks and is a certified as a truck broker</a:t>
            </a:r>
          </a:p>
          <a:p>
            <a:pPr>
              <a:spcAft>
                <a:spcPts val="1000"/>
              </a:spcAft>
            </a:pPr>
            <a:r>
              <a:rPr lang="en-US" sz="2800"/>
              <a:t>It will broker with 2 UDBE truckers and 2 non-UDBE truckers</a:t>
            </a:r>
          </a:p>
          <a:p>
            <a:pPr>
              <a:spcAft>
                <a:spcPts val="1000"/>
              </a:spcAft>
            </a:pPr>
            <a:r>
              <a:rPr lang="en-US" sz="2800"/>
              <a:t>Each brokered UDBE trucker has 2 trucks</a:t>
            </a:r>
          </a:p>
          <a:p>
            <a:pPr>
              <a:spcAft>
                <a:spcPts val="1000"/>
              </a:spcAft>
            </a:pPr>
            <a:r>
              <a:rPr lang="en-US" sz="2800"/>
              <a:t>Credit is only allowed for work that can be done by 7 trucks</a:t>
            </a:r>
          </a:p>
        </p:txBody>
      </p:sp>
      <p:sp>
        <p:nvSpPr>
          <p:cNvPr id="229378" name="Rectangle 2"/>
          <p:cNvSpPr>
            <a:spLocks noGrp="1" noChangeArrowheads="1"/>
          </p:cNvSpPr>
          <p:nvPr>
            <p:ph type="title"/>
          </p:nvPr>
        </p:nvSpPr>
        <p:spPr>
          <a:xfrm>
            <a:off x="228600" y="457200"/>
            <a:ext cx="5715000" cy="1143000"/>
          </a:xfrm>
        </p:spPr>
        <p:txBody>
          <a:bodyPr/>
          <a:lstStyle/>
          <a:p>
            <a:pPr eaLnBrk="1" hangingPunct="1">
              <a:defRPr/>
            </a:pPr>
            <a:r>
              <a:rPr lang="en-US" u="sng" smtClean="0"/>
              <a:t>Question large amount of Trucking</a:t>
            </a:r>
          </a:p>
        </p:txBody>
      </p:sp>
      <p:pic>
        <p:nvPicPr>
          <p:cNvPr id="21508" name="Picture 5"/>
          <p:cNvPicPr>
            <a:picLocks noChangeAspect="1" noChangeArrowheads="1"/>
          </p:cNvPicPr>
          <p:nvPr/>
        </p:nvPicPr>
        <p:blipFill>
          <a:blip r:embed="rId3" cstate="print"/>
          <a:srcRect/>
          <a:stretch>
            <a:fillRect/>
          </a:stretch>
        </p:blipFill>
        <p:spPr bwMode="auto">
          <a:xfrm>
            <a:off x="6248400" y="273050"/>
            <a:ext cx="2590800" cy="1906588"/>
          </a:xfrm>
          <a:prstGeom prst="rect">
            <a:avLst/>
          </a:prstGeom>
          <a:noFill/>
          <a:ln w="12700" cap="sq">
            <a:noFill/>
            <a:miter lim="800000"/>
            <a:headEnd type="none" w="sm" len="sm"/>
            <a:tailEnd type="none" w="sm" len="sm"/>
          </a:ln>
        </p:spPr>
      </p:pic>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8" name="Rectangle 6"/>
          <p:cNvSpPr>
            <a:spLocks noChangeArrowheads="1"/>
          </p:cNvSpPr>
          <p:nvPr/>
        </p:nvSpPr>
        <p:spPr bwMode="auto">
          <a:xfrm>
            <a:off x="304800" y="279400"/>
            <a:ext cx="8458200" cy="1265238"/>
          </a:xfrm>
          <a:prstGeom prst="rect">
            <a:avLst/>
          </a:prstGeom>
          <a:noFill/>
          <a:ln w="9525">
            <a:noFill/>
            <a:miter lim="800000"/>
            <a:headEnd/>
            <a:tailEnd/>
          </a:ln>
          <a:effectLst/>
        </p:spPr>
        <p:txBody>
          <a:bodyPr lIns="101370" tIns="50685" rIns="101370" bIns="50685" anchor="ctr"/>
          <a:lstStyle/>
          <a:p>
            <a:pPr algn="ctr">
              <a:defRPr/>
            </a:pPr>
            <a:r>
              <a:rPr lang="en-US" sz="5400" b="0" dirty="0">
                <a:solidFill>
                  <a:schemeClr val="tx2"/>
                </a:solidFill>
                <a:effectLst>
                  <a:outerShdw blurRad="38100" dist="38100" dir="2700000" algn="tl">
                    <a:srgbClr val="000000"/>
                  </a:outerShdw>
                </a:effectLst>
              </a:rPr>
              <a:t>Tips for Evaluating</a:t>
            </a:r>
          </a:p>
          <a:p>
            <a:pPr algn="ctr">
              <a:defRPr/>
            </a:pPr>
            <a:r>
              <a:rPr lang="en-US" sz="5400" b="0" dirty="0">
                <a:solidFill>
                  <a:schemeClr val="tx2"/>
                </a:solidFill>
                <a:effectLst>
                  <a:outerShdw blurRad="38100" dist="38100" dir="2700000" algn="tl">
                    <a:srgbClr val="000000"/>
                  </a:outerShdw>
                </a:effectLst>
              </a:rPr>
              <a:t>Good Faith Efforts</a:t>
            </a:r>
          </a:p>
        </p:txBody>
      </p:sp>
      <p:sp>
        <p:nvSpPr>
          <p:cNvPr id="4099" name="Rectangle 10"/>
          <p:cNvSpPr>
            <a:spLocks noChangeArrowheads="1"/>
          </p:cNvSpPr>
          <p:nvPr/>
        </p:nvSpPr>
        <p:spPr bwMode="auto">
          <a:xfrm>
            <a:off x="1574800" y="5410200"/>
            <a:ext cx="5943600" cy="1447800"/>
          </a:xfrm>
          <a:prstGeom prst="rect">
            <a:avLst/>
          </a:prstGeom>
          <a:noFill/>
          <a:ln w="9525">
            <a:noFill/>
            <a:miter lim="800000"/>
            <a:headEnd/>
            <a:tailEnd/>
          </a:ln>
        </p:spPr>
        <p:txBody>
          <a:bodyPr lIns="92075" tIns="46038" rIns="92075" bIns="46038"/>
          <a:lstStyle/>
          <a:p>
            <a:pPr algn="ctr">
              <a:spcBef>
                <a:spcPct val="20000"/>
              </a:spcBef>
              <a:buClr>
                <a:schemeClr val="accent2"/>
              </a:buClr>
              <a:buSzPct val="80000"/>
              <a:buFont typeface="Wingdings" pitchFamily="2" charset="2"/>
              <a:buNone/>
            </a:pPr>
            <a:r>
              <a:rPr lang="en-US" sz="3200" b="0"/>
              <a:t>Henry Wells</a:t>
            </a:r>
          </a:p>
          <a:p>
            <a:pPr algn="ctr">
              <a:buClr>
                <a:schemeClr val="accent2"/>
              </a:buClr>
              <a:buSzPct val="80000"/>
              <a:buFont typeface="Wingdings" pitchFamily="2" charset="2"/>
              <a:buNone/>
            </a:pPr>
            <a:r>
              <a:rPr lang="en-US" b="0"/>
              <a:t>Process Review Engineer</a:t>
            </a:r>
          </a:p>
          <a:p>
            <a:pPr algn="ctr">
              <a:buClr>
                <a:schemeClr val="accent2"/>
              </a:buClr>
              <a:buSzPct val="80000"/>
              <a:buFont typeface="Wingdings" pitchFamily="2" charset="2"/>
              <a:buNone/>
            </a:pPr>
            <a:r>
              <a:rPr lang="en-US" b="0"/>
              <a:t>Caltrans Division of Local Assistance</a:t>
            </a:r>
          </a:p>
        </p:txBody>
      </p:sp>
      <p:sp>
        <p:nvSpPr>
          <p:cNvPr id="4100" name="Rectangle 12"/>
          <p:cNvSpPr>
            <a:spLocks noChangeArrowheads="1"/>
          </p:cNvSpPr>
          <p:nvPr/>
        </p:nvSpPr>
        <p:spPr bwMode="auto">
          <a:xfrm>
            <a:off x="1066800" y="3810000"/>
            <a:ext cx="7010400" cy="1447800"/>
          </a:xfrm>
          <a:prstGeom prst="rect">
            <a:avLst/>
          </a:prstGeom>
          <a:noFill/>
          <a:ln w="9525">
            <a:noFill/>
            <a:miter lim="800000"/>
            <a:headEnd/>
            <a:tailEnd/>
          </a:ln>
        </p:spPr>
        <p:txBody>
          <a:bodyPr lIns="92075" tIns="46038" rIns="92075" bIns="46038"/>
          <a:lstStyle/>
          <a:p>
            <a:pPr algn="ctr">
              <a:spcBef>
                <a:spcPct val="20000"/>
              </a:spcBef>
              <a:buClr>
                <a:schemeClr val="accent2"/>
              </a:buClr>
              <a:buSzPct val="80000"/>
              <a:buFont typeface="Wingdings" pitchFamily="2" charset="2"/>
              <a:buNone/>
            </a:pPr>
            <a:r>
              <a:rPr lang="en-US" sz="3200" b="0"/>
              <a:t>Lance Yokota</a:t>
            </a:r>
          </a:p>
          <a:p>
            <a:pPr algn="ctr">
              <a:buClr>
                <a:schemeClr val="accent2"/>
              </a:buClr>
              <a:buSzPct val="80000"/>
              <a:buFont typeface="Wingdings" pitchFamily="2" charset="2"/>
              <a:buNone/>
            </a:pPr>
            <a:r>
              <a:rPr lang="en-US" b="0"/>
              <a:t>Civil Rights Program Manager</a:t>
            </a:r>
          </a:p>
          <a:p>
            <a:pPr algn="ctr">
              <a:buClr>
                <a:schemeClr val="accent2"/>
              </a:buClr>
              <a:buSzPct val="80000"/>
              <a:buFont typeface="Wingdings" pitchFamily="2" charset="2"/>
              <a:buNone/>
            </a:pPr>
            <a:r>
              <a:rPr lang="en-US" b="0"/>
              <a:t>Federal Highway Administration – California Division</a:t>
            </a:r>
          </a:p>
        </p:txBody>
      </p:sp>
      <p:pic>
        <p:nvPicPr>
          <p:cNvPr id="4101" name="Picture 13" descr="bd19670_"/>
          <p:cNvPicPr>
            <a:picLocks noChangeAspect="1" noChangeArrowheads="1"/>
          </p:cNvPicPr>
          <p:nvPr/>
        </p:nvPicPr>
        <p:blipFill>
          <a:blip r:embed="rId3" cstate="print"/>
          <a:srcRect/>
          <a:stretch>
            <a:fillRect/>
          </a:stretch>
        </p:blipFill>
        <p:spPr bwMode="auto">
          <a:xfrm>
            <a:off x="3657600" y="1905000"/>
            <a:ext cx="1981200" cy="186531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685800" y="457200"/>
            <a:ext cx="4724400" cy="1143000"/>
          </a:xfrm>
        </p:spPr>
        <p:txBody>
          <a:bodyPr/>
          <a:lstStyle/>
          <a:p>
            <a:pPr eaLnBrk="1" hangingPunct="1">
              <a:defRPr/>
            </a:pPr>
            <a:r>
              <a:rPr lang="en-US" smtClean="0"/>
              <a:t>Enough Work Made Available?</a:t>
            </a:r>
          </a:p>
        </p:txBody>
      </p:sp>
      <p:sp>
        <p:nvSpPr>
          <p:cNvPr id="190467" name="Rectangle 3"/>
          <p:cNvSpPr>
            <a:spLocks noGrp="1" noChangeArrowheads="1"/>
          </p:cNvSpPr>
          <p:nvPr>
            <p:ph type="body" idx="1"/>
          </p:nvPr>
        </p:nvSpPr>
        <p:spPr>
          <a:xfrm>
            <a:off x="762000" y="1905000"/>
            <a:ext cx="7924800" cy="4114800"/>
          </a:xfrm>
        </p:spPr>
        <p:txBody>
          <a:bodyPr/>
          <a:lstStyle/>
          <a:p>
            <a:pPr eaLnBrk="1" hangingPunct="1">
              <a:lnSpc>
                <a:spcPct val="90000"/>
              </a:lnSpc>
              <a:spcAft>
                <a:spcPct val="10000"/>
              </a:spcAft>
            </a:pPr>
            <a:r>
              <a:rPr lang="en-US" smtClean="0"/>
              <a:t>Enough work must be made available to meet the goal</a:t>
            </a:r>
          </a:p>
          <a:p>
            <a:pPr eaLnBrk="1" hangingPunct="1">
              <a:lnSpc>
                <a:spcPct val="90000"/>
              </a:lnSpc>
              <a:spcAft>
                <a:spcPct val="10000"/>
              </a:spcAft>
            </a:pPr>
            <a:r>
              <a:rPr lang="en-US" smtClean="0"/>
              <a:t>Count work committed to UDBEs</a:t>
            </a:r>
          </a:p>
          <a:p>
            <a:pPr eaLnBrk="1" hangingPunct="1">
              <a:lnSpc>
                <a:spcPct val="90000"/>
              </a:lnSpc>
              <a:spcAft>
                <a:spcPct val="10000"/>
              </a:spcAft>
            </a:pPr>
            <a:r>
              <a:rPr lang="en-US" smtClean="0"/>
              <a:t>Count items only if there is a sufficient number of UDBEs available to work in the Caltrans Dist. where the project is located</a:t>
            </a:r>
          </a:p>
          <a:p>
            <a:pPr eaLnBrk="1" hangingPunct="1">
              <a:lnSpc>
                <a:spcPct val="90000"/>
              </a:lnSpc>
              <a:spcAft>
                <a:spcPct val="10000"/>
              </a:spcAft>
            </a:pPr>
            <a:r>
              <a:rPr lang="en-US" smtClean="0"/>
              <a:t>Count items only if bidder solicited all available UDBEs for that item</a:t>
            </a:r>
          </a:p>
        </p:txBody>
      </p:sp>
      <p:pic>
        <p:nvPicPr>
          <p:cNvPr id="190468" name="Picture 4"/>
          <p:cNvPicPr>
            <a:picLocks noChangeAspect="1" noChangeArrowheads="1"/>
          </p:cNvPicPr>
          <p:nvPr/>
        </p:nvPicPr>
        <p:blipFill>
          <a:blip r:embed="rId3" cstate="print"/>
          <a:srcRect/>
          <a:stretch>
            <a:fillRect/>
          </a:stretch>
        </p:blipFill>
        <p:spPr bwMode="auto">
          <a:xfrm>
            <a:off x="6492875" y="60325"/>
            <a:ext cx="2590800" cy="1895475"/>
          </a:xfrm>
          <a:prstGeom prst="rect">
            <a:avLst/>
          </a:prstGeom>
          <a:noFill/>
          <a:ln w="12700" cap="sq">
            <a:noFill/>
            <a:miter lim="800000"/>
            <a:headEnd type="none" w="sm" len="sm"/>
            <a:tailEnd type="none" w="sm" len="sm"/>
          </a:ln>
        </p:spPr>
      </p:pic>
      <p:sp>
        <p:nvSpPr>
          <p:cNvPr id="5" name="Rectangle 4"/>
          <p:cNvSpPr>
            <a:spLocks noChangeArrowheads="1"/>
          </p:cNvSpPr>
          <p:nvPr/>
        </p:nvSpPr>
        <p:spPr bwMode="auto">
          <a:xfrm>
            <a:off x="4495800" y="6396038"/>
            <a:ext cx="3779838" cy="461962"/>
          </a:xfrm>
          <a:prstGeom prst="rect">
            <a:avLst/>
          </a:prstGeom>
          <a:noFill/>
          <a:ln w="9525">
            <a:noFill/>
            <a:miter lim="800000"/>
            <a:headEnd/>
            <a:tailEnd/>
          </a:ln>
        </p:spPr>
        <p:txBody>
          <a:bodyPr>
            <a:spAutoFit/>
          </a:bodyPr>
          <a:lstStyle/>
          <a:p>
            <a:r>
              <a:rPr lang="en-US" b="0" i="1">
                <a:solidFill>
                  <a:srgbClr val="FFFFFF"/>
                </a:solidFill>
                <a:latin typeface="Arial" charset="0"/>
              </a:rPr>
              <a:t>GFE Memo, Item A</a:t>
            </a:r>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190468"/>
                                        </p:tgtEl>
                                        <p:attrNameLst>
                                          <p:attrName>style.visibility</p:attrName>
                                        </p:attrNameLst>
                                      </p:cBhvr>
                                      <p:to>
                                        <p:strVal val="visible"/>
                                      </p:to>
                                    </p:set>
                                    <p:anim calcmode="lin" valueType="num">
                                      <p:cBhvr additive="base">
                                        <p:cTn id="7" dur="500" fill="hold"/>
                                        <p:tgtEl>
                                          <p:spTgt spid="190468"/>
                                        </p:tgtEl>
                                        <p:attrNameLst>
                                          <p:attrName>ppt_x</p:attrName>
                                        </p:attrNameLst>
                                      </p:cBhvr>
                                      <p:tavLst>
                                        <p:tav tm="0">
                                          <p:val>
                                            <p:strVal val="1+#ppt_w/2"/>
                                          </p:val>
                                        </p:tav>
                                        <p:tav tm="100000">
                                          <p:val>
                                            <p:strVal val="#ppt_x"/>
                                          </p:val>
                                        </p:tav>
                                      </p:tavLst>
                                    </p:anim>
                                    <p:anim calcmode="lin" valueType="num">
                                      <p:cBhvr additive="base">
                                        <p:cTn id="8" dur="500" fill="hold"/>
                                        <p:tgtEl>
                                          <p:spTgt spid="19046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90467">
                                            <p:txEl>
                                              <p:pRg st="0" end="0"/>
                                            </p:txEl>
                                          </p:spTgt>
                                        </p:tgtEl>
                                        <p:attrNameLst>
                                          <p:attrName>style.visibility</p:attrName>
                                        </p:attrNameLst>
                                      </p:cBhvr>
                                      <p:to>
                                        <p:strVal val="visible"/>
                                      </p:to>
                                    </p:set>
                                    <p:animEffect transition="in" filter="slide(fromLeft)">
                                      <p:cBhvr>
                                        <p:cTn id="13" dur="500"/>
                                        <p:tgtEl>
                                          <p:spTgt spid="19046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90467">
                                            <p:txEl>
                                              <p:pRg st="1" end="1"/>
                                            </p:txEl>
                                          </p:spTgt>
                                        </p:tgtEl>
                                        <p:attrNameLst>
                                          <p:attrName>style.visibility</p:attrName>
                                        </p:attrNameLst>
                                      </p:cBhvr>
                                      <p:to>
                                        <p:strVal val="visible"/>
                                      </p:to>
                                    </p:set>
                                    <p:animEffect transition="in" filter="slide(fromLeft)">
                                      <p:cBhvr>
                                        <p:cTn id="18" dur="500"/>
                                        <p:tgtEl>
                                          <p:spTgt spid="19046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grpId="0" nodeType="clickEffect">
                                  <p:stCondLst>
                                    <p:cond delay="0"/>
                                  </p:stCondLst>
                                  <p:childTnLst>
                                    <p:set>
                                      <p:cBhvr>
                                        <p:cTn id="22" dur="1" fill="hold">
                                          <p:stCondLst>
                                            <p:cond delay="0"/>
                                          </p:stCondLst>
                                        </p:cTn>
                                        <p:tgtEl>
                                          <p:spTgt spid="190467">
                                            <p:txEl>
                                              <p:pRg st="2" end="2"/>
                                            </p:txEl>
                                          </p:spTgt>
                                        </p:tgtEl>
                                        <p:attrNameLst>
                                          <p:attrName>style.visibility</p:attrName>
                                        </p:attrNameLst>
                                      </p:cBhvr>
                                      <p:to>
                                        <p:strVal val="visible"/>
                                      </p:to>
                                    </p:set>
                                    <p:animEffect transition="in" filter="slide(fromLeft)">
                                      <p:cBhvr>
                                        <p:cTn id="23" dur="500"/>
                                        <p:tgtEl>
                                          <p:spTgt spid="19046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8" fill="hold" grpId="0" nodeType="clickEffect">
                                  <p:stCondLst>
                                    <p:cond delay="0"/>
                                  </p:stCondLst>
                                  <p:childTnLst>
                                    <p:set>
                                      <p:cBhvr>
                                        <p:cTn id="27" dur="1" fill="hold">
                                          <p:stCondLst>
                                            <p:cond delay="0"/>
                                          </p:stCondLst>
                                        </p:cTn>
                                        <p:tgtEl>
                                          <p:spTgt spid="190467">
                                            <p:txEl>
                                              <p:pRg st="3" end="3"/>
                                            </p:txEl>
                                          </p:spTgt>
                                        </p:tgtEl>
                                        <p:attrNameLst>
                                          <p:attrName>style.visibility</p:attrName>
                                        </p:attrNameLst>
                                      </p:cBhvr>
                                      <p:to>
                                        <p:strVal val="visible"/>
                                      </p:to>
                                    </p:set>
                                    <p:animEffect transition="in" filter="slide(fromLeft)">
                                      <p:cBhvr>
                                        <p:cTn id="28" dur="500"/>
                                        <p:tgtEl>
                                          <p:spTgt spid="190467">
                                            <p:txEl>
                                              <p:pRg st="3" end="3"/>
                                            </p:txEl>
                                          </p:spTgt>
                                        </p:tgtEl>
                                      </p:cBhvr>
                                    </p:animEffect>
                                  </p:childTnLst>
                                </p:cTn>
                              </p:par>
                              <p:par>
                                <p:cTn id="29" presetID="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2000" fill="hold"/>
                                        <p:tgtEl>
                                          <p:spTgt spid="5"/>
                                        </p:tgtEl>
                                        <p:attrNameLst>
                                          <p:attrName>ppt_x</p:attrName>
                                        </p:attrNameLst>
                                      </p:cBhvr>
                                      <p:tavLst>
                                        <p:tav tm="0">
                                          <p:val>
                                            <p:strVal val="#ppt_x"/>
                                          </p:val>
                                        </p:tav>
                                        <p:tav tm="100000">
                                          <p:val>
                                            <p:strVal val="#ppt_x"/>
                                          </p:val>
                                        </p:tav>
                                      </p:tavLst>
                                    </p:anim>
                                    <p:anim calcmode="lin" valueType="num">
                                      <p:cBhvr additive="base">
                                        <p:cTn id="32"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build="p" autoUpdateAnimBg="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685800" y="457200"/>
            <a:ext cx="4724400" cy="1143000"/>
          </a:xfrm>
        </p:spPr>
        <p:txBody>
          <a:bodyPr/>
          <a:lstStyle/>
          <a:p>
            <a:pPr eaLnBrk="1" hangingPunct="1">
              <a:defRPr/>
            </a:pPr>
            <a:r>
              <a:rPr lang="en-US" smtClean="0"/>
              <a:t>Enough Work Made Available?</a:t>
            </a:r>
          </a:p>
        </p:txBody>
      </p:sp>
      <p:sp>
        <p:nvSpPr>
          <p:cNvPr id="192515" name="Rectangle 3"/>
          <p:cNvSpPr>
            <a:spLocks noGrp="1" noChangeArrowheads="1"/>
          </p:cNvSpPr>
          <p:nvPr>
            <p:ph type="body" idx="1"/>
          </p:nvPr>
        </p:nvSpPr>
        <p:spPr>
          <a:xfrm>
            <a:off x="762000" y="2133600"/>
            <a:ext cx="7924800" cy="4191000"/>
          </a:xfrm>
        </p:spPr>
        <p:txBody>
          <a:bodyPr/>
          <a:lstStyle/>
          <a:p>
            <a:pPr eaLnBrk="1" hangingPunct="1">
              <a:spcAft>
                <a:spcPct val="10000"/>
              </a:spcAft>
            </a:pPr>
            <a:r>
              <a:rPr lang="en-US" smtClean="0"/>
              <a:t>Do not count items that are performed by the bidder</a:t>
            </a:r>
          </a:p>
          <a:p>
            <a:pPr eaLnBrk="1" hangingPunct="1"/>
            <a:r>
              <a:rPr lang="en-US" smtClean="0"/>
              <a:t>Smaller the difference between goal and amount of work made available to UDBEs, greater amount of GFEs are expected </a:t>
            </a:r>
            <a:r>
              <a:rPr lang="en-US" sz="2400" smtClean="0"/>
              <a:t>(all other things being equal)</a:t>
            </a:r>
            <a:endParaRPr lang="en-US" smtClean="0"/>
          </a:p>
        </p:txBody>
      </p:sp>
      <p:pic>
        <p:nvPicPr>
          <p:cNvPr id="192516" name="Picture 4"/>
          <p:cNvPicPr>
            <a:picLocks noChangeAspect="1" noChangeArrowheads="1"/>
          </p:cNvPicPr>
          <p:nvPr/>
        </p:nvPicPr>
        <p:blipFill>
          <a:blip r:embed="rId3" cstate="print"/>
          <a:srcRect/>
          <a:stretch>
            <a:fillRect/>
          </a:stretch>
        </p:blipFill>
        <p:spPr bwMode="auto">
          <a:xfrm>
            <a:off x="6096000" y="228600"/>
            <a:ext cx="2590800" cy="1895475"/>
          </a:xfrm>
          <a:prstGeom prst="rect">
            <a:avLst/>
          </a:prstGeom>
          <a:noFill/>
          <a:ln w="12700" cap="sq">
            <a:noFill/>
            <a:miter lim="800000"/>
            <a:headEnd type="none" w="sm" len="sm"/>
            <a:tailEnd type="none" w="sm" len="sm"/>
          </a:ln>
        </p:spPr>
      </p:pic>
      <p:sp>
        <p:nvSpPr>
          <p:cNvPr id="5" name="Rectangle 4"/>
          <p:cNvSpPr>
            <a:spLocks noChangeArrowheads="1"/>
          </p:cNvSpPr>
          <p:nvPr/>
        </p:nvSpPr>
        <p:spPr bwMode="auto">
          <a:xfrm>
            <a:off x="2819400" y="5562600"/>
            <a:ext cx="3779838" cy="461963"/>
          </a:xfrm>
          <a:prstGeom prst="rect">
            <a:avLst/>
          </a:prstGeom>
          <a:noFill/>
          <a:ln w="9525">
            <a:noFill/>
            <a:miter lim="800000"/>
            <a:headEnd/>
            <a:tailEnd/>
          </a:ln>
        </p:spPr>
        <p:txBody>
          <a:bodyPr>
            <a:spAutoFit/>
          </a:bodyPr>
          <a:lstStyle/>
          <a:p>
            <a:r>
              <a:rPr lang="en-US" b="0" i="1">
                <a:solidFill>
                  <a:srgbClr val="FFFFFF"/>
                </a:solidFill>
                <a:latin typeface="Arial" charset="0"/>
              </a:rPr>
              <a:t>GFE Memo, Item A</a:t>
            </a:r>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192516"/>
                                        </p:tgtEl>
                                        <p:attrNameLst>
                                          <p:attrName>style.visibility</p:attrName>
                                        </p:attrNameLst>
                                      </p:cBhvr>
                                      <p:to>
                                        <p:strVal val="visible"/>
                                      </p:to>
                                    </p:set>
                                    <p:anim calcmode="lin" valueType="num">
                                      <p:cBhvr additive="base">
                                        <p:cTn id="7" dur="500" fill="hold"/>
                                        <p:tgtEl>
                                          <p:spTgt spid="192516"/>
                                        </p:tgtEl>
                                        <p:attrNameLst>
                                          <p:attrName>ppt_x</p:attrName>
                                        </p:attrNameLst>
                                      </p:cBhvr>
                                      <p:tavLst>
                                        <p:tav tm="0">
                                          <p:val>
                                            <p:strVal val="1+#ppt_w/2"/>
                                          </p:val>
                                        </p:tav>
                                        <p:tav tm="100000">
                                          <p:val>
                                            <p:strVal val="#ppt_x"/>
                                          </p:val>
                                        </p:tav>
                                      </p:tavLst>
                                    </p:anim>
                                    <p:anim calcmode="lin" valueType="num">
                                      <p:cBhvr additive="base">
                                        <p:cTn id="8" dur="500" fill="hold"/>
                                        <p:tgtEl>
                                          <p:spTgt spid="1925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92515">
                                            <p:txEl>
                                              <p:pRg st="0" end="0"/>
                                            </p:txEl>
                                          </p:spTgt>
                                        </p:tgtEl>
                                        <p:attrNameLst>
                                          <p:attrName>style.visibility</p:attrName>
                                        </p:attrNameLst>
                                      </p:cBhvr>
                                      <p:to>
                                        <p:strVal val="visible"/>
                                      </p:to>
                                    </p:set>
                                    <p:animEffect transition="in" filter="slide(fromLeft)">
                                      <p:cBhvr>
                                        <p:cTn id="13" dur="500"/>
                                        <p:tgtEl>
                                          <p:spTgt spid="1925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92515">
                                            <p:txEl>
                                              <p:pRg st="1" end="1"/>
                                            </p:txEl>
                                          </p:spTgt>
                                        </p:tgtEl>
                                        <p:attrNameLst>
                                          <p:attrName>style.visibility</p:attrName>
                                        </p:attrNameLst>
                                      </p:cBhvr>
                                      <p:to>
                                        <p:strVal val="visible"/>
                                      </p:to>
                                    </p:set>
                                    <p:animEffect transition="in" filter="slide(fromLeft)">
                                      <p:cBhvr>
                                        <p:cTn id="18" dur="500"/>
                                        <p:tgtEl>
                                          <p:spTgt spid="192515">
                                            <p:txEl>
                                              <p:pRg st="1" end="1"/>
                                            </p:txEl>
                                          </p:spTgt>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000" fill="hold"/>
                                        <p:tgtEl>
                                          <p:spTgt spid="5"/>
                                        </p:tgtEl>
                                        <p:attrNameLst>
                                          <p:attrName>ppt_x</p:attrName>
                                        </p:attrNameLst>
                                      </p:cBhvr>
                                      <p:tavLst>
                                        <p:tav tm="0">
                                          <p:val>
                                            <p:strVal val="#ppt_x"/>
                                          </p:val>
                                        </p:tav>
                                        <p:tav tm="100000">
                                          <p:val>
                                            <p:strVal val="#ppt_x"/>
                                          </p:val>
                                        </p:tav>
                                      </p:tavLst>
                                    </p:anim>
                                    <p:anim calcmode="lin" valueType="num">
                                      <p:cBhvr additive="base">
                                        <p:cTn id="22"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autoUpdateAnimBg="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228600" y="457200"/>
            <a:ext cx="4800600" cy="1143000"/>
          </a:xfrm>
        </p:spPr>
        <p:txBody>
          <a:bodyPr/>
          <a:lstStyle/>
          <a:p>
            <a:pPr eaLnBrk="1" hangingPunct="1">
              <a:defRPr/>
            </a:pPr>
            <a:r>
              <a:rPr lang="en-US" dirty="0" smtClean="0"/>
              <a:t>Amount of Work Made Available</a:t>
            </a:r>
          </a:p>
        </p:txBody>
      </p:sp>
      <p:sp>
        <p:nvSpPr>
          <p:cNvPr id="194563" name="Rectangle 3"/>
          <p:cNvSpPr>
            <a:spLocks noGrp="1" noChangeArrowheads="1"/>
          </p:cNvSpPr>
          <p:nvPr>
            <p:ph type="body" idx="1"/>
          </p:nvPr>
        </p:nvSpPr>
        <p:spPr>
          <a:xfrm>
            <a:off x="609600" y="2286000"/>
            <a:ext cx="7620000" cy="3581400"/>
          </a:xfrm>
        </p:spPr>
        <p:txBody>
          <a:bodyPr/>
          <a:lstStyle/>
          <a:p>
            <a:pPr eaLnBrk="1" hangingPunct="1">
              <a:buFont typeface="Wingdings" pitchFamily="2" charset="2"/>
              <a:buNone/>
            </a:pPr>
            <a:r>
              <a:rPr lang="en-US" smtClean="0"/>
              <a:t>UDBE Goal: 	10%</a:t>
            </a:r>
          </a:p>
          <a:p>
            <a:pPr eaLnBrk="1" hangingPunct="1">
              <a:buFont typeface="Wingdings" pitchFamily="2" charset="2"/>
              <a:buNone/>
            </a:pPr>
            <a:endParaRPr lang="en-US" smtClean="0"/>
          </a:p>
          <a:p>
            <a:pPr eaLnBrk="1" hangingPunct="1">
              <a:spcBef>
                <a:spcPct val="0"/>
              </a:spcBef>
              <a:buFont typeface="Wingdings" pitchFamily="2" charset="2"/>
              <a:buNone/>
            </a:pPr>
            <a:r>
              <a:rPr lang="en-US" sz="1600" smtClean="0"/>
              <a:t>			             Amount of work</a:t>
            </a:r>
          </a:p>
          <a:p>
            <a:pPr eaLnBrk="1" hangingPunct="1">
              <a:spcBef>
                <a:spcPct val="0"/>
              </a:spcBef>
              <a:buFont typeface="Wingdings" pitchFamily="2" charset="2"/>
              <a:buNone/>
            </a:pPr>
            <a:r>
              <a:rPr lang="en-US" sz="1600" smtClean="0"/>
              <a:t>			             </a:t>
            </a:r>
            <a:r>
              <a:rPr lang="en-US" sz="1600" u="sng" smtClean="0"/>
              <a:t>made available</a:t>
            </a:r>
          </a:p>
          <a:p>
            <a:pPr eaLnBrk="1" hangingPunct="1">
              <a:spcAft>
                <a:spcPts val="1200"/>
              </a:spcAft>
              <a:buFont typeface="Wingdings" pitchFamily="2" charset="2"/>
              <a:buNone/>
            </a:pPr>
            <a:r>
              <a:rPr lang="en-US" smtClean="0"/>
              <a:t>Bidder 1: 	12%</a:t>
            </a:r>
          </a:p>
          <a:p>
            <a:pPr eaLnBrk="1" hangingPunct="1">
              <a:buFont typeface="Wingdings" pitchFamily="2" charset="2"/>
              <a:buNone/>
            </a:pPr>
            <a:r>
              <a:rPr lang="en-US" smtClean="0"/>
              <a:t>Bidder 2:		30%</a:t>
            </a:r>
          </a:p>
          <a:p>
            <a:pPr eaLnBrk="1" hangingPunct="1"/>
            <a:endParaRPr lang="en-US" smtClean="0"/>
          </a:p>
        </p:txBody>
      </p:sp>
      <p:pic>
        <p:nvPicPr>
          <p:cNvPr id="194564" name="Picture 4"/>
          <p:cNvPicPr>
            <a:picLocks noChangeAspect="1" noChangeArrowheads="1"/>
          </p:cNvPicPr>
          <p:nvPr/>
        </p:nvPicPr>
        <p:blipFill>
          <a:blip r:embed="rId3" cstate="print"/>
          <a:srcRect/>
          <a:stretch>
            <a:fillRect/>
          </a:stretch>
        </p:blipFill>
        <p:spPr bwMode="auto">
          <a:xfrm>
            <a:off x="6062663" y="185738"/>
            <a:ext cx="2849562" cy="2111375"/>
          </a:xfrm>
          <a:prstGeom prst="rect">
            <a:avLst/>
          </a:prstGeom>
          <a:noFill/>
          <a:ln w="12700" cap="sq">
            <a:noFill/>
            <a:miter lim="800000"/>
            <a:headEnd type="none" w="sm" len="sm"/>
            <a:tailEnd type="none" w="sm" len="sm"/>
          </a:ln>
        </p:spPr>
      </p:pic>
      <p:sp>
        <p:nvSpPr>
          <p:cNvPr id="5" name="TextBox 4"/>
          <p:cNvSpPr txBox="1">
            <a:spLocks noChangeArrowheads="1"/>
          </p:cNvSpPr>
          <p:nvPr/>
        </p:nvSpPr>
        <p:spPr bwMode="auto">
          <a:xfrm>
            <a:off x="5181600" y="4038600"/>
            <a:ext cx="3962400" cy="1138238"/>
          </a:xfrm>
          <a:prstGeom prst="rect">
            <a:avLst/>
          </a:prstGeom>
          <a:noFill/>
          <a:ln w="9525">
            <a:noFill/>
            <a:miter lim="800000"/>
            <a:headEnd/>
            <a:tailEnd/>
          </a:ln>
        </p:spPr>
        <p:txBody>
          <a:bodyPr>
            <a:spAutoFit/>
          </a:bodyPr>
          <a:lstStyle/>
          <a:p>
            <a:r>
              <a:rPr lang="en-US">
                <a:latin typeface="Arial" charset="0"/>
                <a:cs typeface="Arial" charset="0"/>
              </a:rPr>
              <a:t>More GFEs are expected from Bidder 1, </a:t>
            </a:r>
            <a:r>
              <a:rPr lang="en-US" sz="2000">
                <a:latin typeface="Arial" charset="0"/>
                <a:cs typeface="Arial" charset="0"/>
              </a:rPr>
              <a:t>all other things being equal</a:t>
            </a:r>
          </a:p>
        </p:txBody>
      </p:sp>
      <p:sp>
        <p:nvSpPr>
          <p:cNvPr id="7" name="Rectangle 6"/>
          <p:cNvSpPr>
            <a:spLocks noChangeArrowheads="1"/>
          </p:cNvSpPr>
          <p:nvPr/>
        </p:nvSpPr>
        <p:spPr bwMode="auto">
          <a:xfrm>
            <a:off x="2819400" y="5562600"/>
            <a:ext cx="3779838" cy="461963"/>
          </a:xfrm>
          <a:prstGeom prst="rect">
            <a:avLst/>
          </a:prstGeom>
          <a:noFill/>
          <a:ln w="9525">
            <a:noFill/>
            <a:miter lim="800000"/>
            <a:headEnd/>
            <a:tailEnd/>
          </a:ln>
        </p:spPr>
        <p:txBody>
          <a:bodyPr>
            <a:spAutoFit/>
          </a:bodyPr>
          <a:lstStyle/>
          <a:p>
            <a:r>
              <a:rPr lang="en-US" b="0" i="1">
                <a:solidFill>
                  <a:srgbClr val="FFFFFF"/>
                </a:solidFill>
                <a:latin typeface="Arial" charset="0"/>
              </a:rPr>
              <a:t>GFE Memo, Item A</a:t>
            </a: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194564"/>
                                        </p:tgtEl>
                                        <p:attrNameLst>
                                          <p:attrName>style.visibility</p:attrName>
                                        </p:attrNameLst>
                                      </p:cBhvr>
                                      <p:to>
                                        <p:strVal val="visible"/>
                                      </p:to>
                                    </p:set>
                                    <p:anim calcmode="lin" valueType="num">
                                      <p:cBhvr>
                                        <p:cTn id="7" dur="500" fill="hold"/>
                                        <p:tgtEl>
                                          <p:spTgt spid="194564"/>
                                        </p:tgtEl>
                                        <p:attrNameLst>
                                          <p:attrName>ppt_w</p:attrName>
                                        </p:attrNameLst>
                                      </p:cBhvr>
                                      <p:tavLst>
                                        <p:tav tm="0">
                                          <p:val>
                                            <p:strVal val="4*#ppt_w"/>
                                          </p:val>
                                        </p:tav>
                                        <p:tav tm="100000">
                                          <p:val>
                                            <p:strVal val="#ppt_w"/>
                                          </p:val>
                                        </p:tav>
                                      </p:tavLst>
                                    </p:anim>
                                    <p:anim calcmode="lin" valueType="num">
                                      <p:cBhvr>
                                        <p:cTn id="8" dur="500" fill="hold"/>
                                        <p:tgtEl>
                                          <p:spTgt spid="194564"/>
                                        </p:tgtEl>
                                        <p:attrNameLst>
                                          <p:attrName>ppt_h</p:attrName>
                                        </p:attrNameLst>
                                      </p:cBhvr>
                                      <p:tavLst>
                                        <p:tav tm="0">
                                          <p:val>
                                            <p:strVal val="4*#ppt_h"/>
                                          </p:val>
                                        </p:tav>
                                        <p:tav tm="100000">
                                          <p:val>
                                            <p:strVal val="#ppt_h"/>
                                          </p:val>
                                        </p:tav>
                                      </p:tavLst>
                                    </p:anim>
                                  </p:childTnLst>
                                </p:cTn>
                              </p:par>
                              <p:par>
                                <p:cTn id="9" presetID="9" presetClass="entr" presetSubtype="0" fill="hold" grpId="0" nodeType="withEffect">
                                  <p:stCondLst>
                                    <p:cond delay="0"/>
                                  </p:stCondLst>
                                  <p:childTnLst>
                                    <p:set>
                                      <p:cBhvr>
                                        <p:cTn id="10" dur="1" fill="hold">
                                          <p:stCondLst>
                                            <p:cond delay="0"/>
                                          </p:stCondLst>
                                        </p:cTn>
                                        <p:tgtEl>
                                          <p:spTgt spid="194563">
                                            <p:txEl>
                                              <p:pRg st="0" end="0"/>
                                            </p:txEl>
                                          </p:spTgt>
                                        </p:tgtEl>
                                        <p:attrNameLst>
                                          <p:attrName>style.visibility</p:attrName>
                                        </p:attrNameLst>
                                      </p:cBhvr>
                                      <p:to>
                                        <p:strVal val="visible"/>
                                      </p:to>
                                    </p:set>
                                    <p:animEffect transition="in" filter="dissolve">
                                      <p:cBhvr>
                                        <p:cTn id="11" dur="500"/>
                                        <p:tgtEl>
                                          <p:spTgt spid="194563">
                                            <p:txEl>
                                              <p:pRg st="0" end="0"/>
                                            </p:txEl>
                                          </p:spTgt>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94563">
                                            <p:txEl>
                                              <p:pRg st="2" end="2"/>
                                            </p:txEl>
                                          </p:spTgt>
                                        </p:tgtEl>
                                        <p:attrNameLst>
                                          <p:attrName>style.visibility</p:attrName>
                                        </p:attrNameLst>
                                      </p:cBhvr>
                                      <p:to>
                                        <p:strVal val="visible"/>
                                      </p:to>
                                    </p:set>
                                    <p:animEffect transition="in" filter="dissolve">
                                      <p:cBhvr>
                                        <p:cTn id="14" dur="500"/>
                                        <p:tgtEl>
                                          <p:spTgt spid="194563">
                                            <p:txEl>
                                              <p:pRg st="2" end="2"/>
                                            </p:txEl>
                                          </p:spTgt>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94563">
                                            <p:txEl>
                                              <p:pRg st="3" end="3"/>
                                            </p:txEl>
                                          </p:spTgt>
                                        </p:tgtEl>
                                        <p:attrNameLst>
                                          <p:attrName>style.visibility</p:attrName>
                                        </p:attrNameLst>
                                      </p:cBhvr>
                                      <p:to>
                                        <p:strVal val="visible"/>
                                      </p:to>
                                    </p:set>
                                    <p:animEffect transition="in" filter="dissolve">
                                      <p:cBhvr>
                                        <p:cTn id="17" dur="500"/>
                                        <p:tgtEl>
                                          <p:spTgt spid="194563">
                                            <p:txEl>
                                              <p:pRg st="3" end="3"/>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94563">
                                            <p:txEl>
                                              <p:pRg st="4" end="4"/>
                                            </p:txEl>
                                          </p:spTgt>
                                        </p:tgtEl>
                                        <p:attrNameLst>
                                          <p:attrName>style.visibility</p:attrName>
                                        </p:attrNameLst>
                                      </p:cBhvr>
                                      <p:to>
                                        <p:strVal val="visible"/>
                                      </p:to>
                                    </p:set>
                                    <p:animEffect transition="in" filter="dissolve">
                                      <p:cBhvr>
                                        <p:cTn id="20" dur="500"/>
                                        <p:tgtEl>
                                          <p:spTgt spid="194563">
                                            <p:txEl>
                                              <p:pRg st="4" end="4"/>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94563">
                                            <p:txEl>
                                              <p:pRg st="5" end="5"/>
                                            </p:txEl>
                                          </p:spTgt>
                                        </p:tgtEl>
                                        <p:attrNameLst>
                                          <p:attrName>style.visibility</p:attrName>
                                        </p:attrNameLst>
                                      </p:cBhvr>
                                      <p:to>
                                        <p:strVal val="visible"/>
                                      </p:to>
                                    </p:set>
                                    <p:animEffect transition="in" filter="dissolve">
                                      <p:cBhvr>
                                        <p:cTn id="23" dur="500"/>
                                        <p:tgtEl>
                                          <p:spTgt spid="194563">
                                            <p:txEl>
                                              <p:pRg st="5" end="5"/>
                                            </p:txEl>
                                          </p:spTgt>
                                        </p:tgtEl>
                                      </p:cBhvr>
                                    </p:animEffect>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ppt_x"/>
                                          </p:val>
                                        </p:tav>
                                        <p:tav tm="100000">
                                          <p:val>
                                            <p:strVal val="#ppt_x"/>
                                          </p:val>
                                        </p:tav>
                                      </p:tavLst>
                                    </p:anim>
                                    <p:anim calcmode="lin" valueType="num">
                                      <p:cBhvr additive="base">
                                        <p:cTn id="28" dur="10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2000" fill="hold"/>
                                        <p:tgtEl>
                                          <p:spTgt spid="7"/>
                                        </p:tgtEl>
                                        <p:attrNameLst>
                                          <p:attrName>ppt_x</p:attrName>
                                        </p:attrNameLst>
                                      </p:cBhvr>
                                      <p:tavLst>
                                        <p:tav tm="0">
                                          <p:val>
                                            <p:strVal val="#ppt_x"/>
                                          </p:val>
                                        </p:tav>
                                        <p:tav tm="100000">
                                          <p:val>
                                            <p:strVal val="#ppt_x"/>
                                          </p:val>
                                        </p:tav>
                                      </p:tavLst>
                                    </p:anim>
                                    <p:anim calcmode="lin" valueType="num">
                                      <p:cBhvr additive="base">
                                        <p:cTn id="32"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228600" y="457200"/>
            <a:ext cx="5791200" cy="1143000"/>
          </a:xfrm>
        </p:spPr>
        <p:txBody>
          <a:bodyPr/>
          <a:lstStyle/>
          <a:p>
            <a:pPr eaLnBrk="1" hangingPunct="1">
              <a:defRPr/>
            </a:pPr>
            <a:r>
              <a:rPr lang="en-US" dirty="0" smtClean="0"/>
              <a:t>Commitment of Other Bidders</a:t>
            </a:r>
          </a:p>
        </p:txBody>
      </p:sp>
      <p:sp>
        <p:nvSpPr>
          <p:cNvPr id="219139" name="Rectangle 3"/>
          <p:cNvSpPr>
            <a:spLocks noGrp="1" noChangeArrowheads="1"/>
          </p:cNvSpPr>
          <p:nvPr>
            <p:ph type="body" idx="1"/>
          </p:nvPr>
        </p:nvSpPr>
        <p:spPr>
          <a:xfrm>
            <a:off x="609600" y="2286000"/>
            <a:ext cx="7620000" cy="4114800"/>
          </a:xfrm>
        </p:spPr>
        <p:txBody>
          <a:bodyPr/>
          <a:lstStyle/>
          <a:p>
            <a:pPr eaLnBrk="1" hangingPunct="1"/>
            <a:r>
              <a:rPr lang="en-US" smtClean="0"/>
              <a:t>Recipients may take into account the performance of other bidders</a:t>
            </a:r>
          </a:p>
          <a:p>
            <a:pPr lvl="1" eaLnBrk="1" hangingPunct="1"/>
            <a:r>
              <a:rPr lang="en-US" smtClean="0"/>
              <a:t>UDBE commitment of 2rd &amp; 3</a:t>
            </a:r>
            <a:r>
              <a:rPr lang="en-US" baseline="30000" smtClean="0"/>
              <a:t>rd</a:t>
            </a:r>
            <a:r>
              <a:rPr lang="en-US" smtClean="0"/>
              <a:t> low bidders</a:t>
            </a:r>
          </a:p>
          <a:p>
            <a:pPr lvl="1" eaLnBrk="1" hangingPunct="1"/>
            <a:endParaRPr lang="en-US" smtClean="0"/>
          </a:p>
        </p:txBody>
      </p:sp>
      <p:pic>
        <p:nvPicPr>
          <p:cNvPr id="219140" name="Picture 4"/>
          <p:cNvPicPr>
            <a:picLocks noChangeAspect="1" noChangeArrowheads="1"/>
          </p:cNvPicPr>
          <p:nvPr/>
        </p:nvPicPr>
        <p:blipFill>
          <a:blip r:embed="rId3" cstate="print"/>
          <a:srcRect/>
          <a:stretch>
            <a:fillRect/>
          </a:stretch>
        </p:blipFill>
        <p:spPr bwMode="auto">
          <a:xfrm>
            <a:off x="6324600" y="304800"/>
            <a:ext cx="2430463" cy="1814513"/>
          </a:xfrm>
          <a:prstGeom prst="rect">
            <a:avLst/>
          </a:prstGeom>
          <a:noFill/>
          <a:ln w="12700" cap="sq">
            <a:noFill/>
            <a:miter lim="800000"/>
            <a:headEnd type="none" w="sm" len="sm"/>
            <a:tailEnd type="none" w="sm" len="sm"/>
          </a:ln>
        </p:spPr>
      </p:pic>
      <p:sp>
        <p:nvSpPr>
          <p:cNvPr id="5" name="Up Arrow 4"/>
          <p:cNvSpPr>
            <a:spLocks noChangeArrowheads="1"/>
          </p:cNvSpPr>
          <p:nvPr/>
        </p:nvSpPr>
        <p:spPr bwMode="auto">
          <a:xfrm rot="-1983360">
            <a:off x="2360613" y="4243388"/>
            <a:ext cx="485775" cy="979487"/>
          </a:xfrm>
          <a:prstGeom prst="upArrow">
            <a:avLst>
              <a:gd name="adj1" fmla="val 50000"/>
              <a:gd name="adj2" fmla="val 49942"/>
            </a:avLst>
          </a:prstGeom>
          <a:noFill/>
          <a:ln w="25400" cap="sq" algn="ctr">
            <a:solidFill>
              <a:schemeClr val="tx1"/>
            </a:solidFill>
            <a:round/>
            <a:headEnd/>
            <a:tailEnd/>
          </a:ln>
        </p:spPr>
        <p:txBody>
          <a:bodyPr wrap="none">
            <a:spAutoFit/>
          </a:bodyPr>
          <a:lstStyle/>
          <a:p>
            <a:endParaRPr lang="en-US"/>
          </a:p>
        </p:txBody>
      </p:sp>
      <p:sp>
        <p:nvSpPr>
          <p:cNvPr id="6" name="TextBox 5"/>
          <p:cNvSpPr txBox="1"/>
          <p:nvPr/>
        </p:nvSpPr>
        <p:spPr>
          <a:xfrm>
            <a:off x="2897188" y="5045075"/>
            <a:ext cx="4495800" cy="954088"/>
          </a:xfrm>
          <a:prstGeom prst="rect">
            <a:avLst/>
          </a:prstGeom>
          <a:noFill/>
          <a:ln>
            <a:noFill/>
          </a:ln>
        </p:spPr>
        <p:txBody>
          <a:bodyPr>
            <a:spAutoFit/>
          </a:bodyPr>
          <a:lstStyle/>
          <a:p>
            <a:pPr>
              <a:defRPr/>
            </a:pPr>
            <a:r>
              <a:rPr lang="en-US" sz="2800" i="1" dirty="0">
                <a:latin typeface="+mn-lt"/>
              </a:rPr>
              <a:t>New Special Provision in Boiler Plate specs</a:t>
            </a:r>
            <a:r>
              <a:rPr lang="en-US" i="1" dirty="0"/>
              <a:t>.</a:t>
            </a:r>
          </a:p>
        </p:txBody>
      </p:sp>
      <p:sp>
        <p:nvSpPr>
          <p:cNvPr id="7" name="Rectangle 6"/>
          <p:cNvSpPr>
            <a:spLocks noChangeArrowheads="1"/>
          </p:cNvSpPr>
          <p:nvPr/>
        </p:nvSpPr>
        <p:spPr bwMode="auto">
          <a:xfrm>
            <a:off x="4724400" y="6096000"/>
            <a:ext cx="3779838" cy="461963"/>
          </a:xfrm>
          <a:prstGeom prst="rect">
            <a:avLst/>
          </a:prstGeom>
          <a:noFill/>
          <a:ln w="9525">
            <a:noFill/>
            <a:miter lim="800000"/>
            <a:headEnd/>
            <a:tailEnd/>
          </a:ln>
        </p:spPr>
        <p:txBody>
          <a:bodyPr>
            <a:spAutoFit/>
          </a:bodyPr>
          <a:lstStyle/>
          <a:p>
            <a:r>
              <a:rPr lang="en-US" b="0" i="1">
                <a:solidFill>
                  <a:srgbClr val="FFFFFF"/>
                </a:solidFill>
                <a:latin typeface="Arial" charset="0"/>
              </a:rPr>
              <a:t>GFE Memo, Item H</a:t>
            </a: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219140"/>
                                        </p:tgtEl>
                                        <p:attrNameLst>
                                          <p:attrName>style.visibility</p:attrName>
                                        </p:attrNameLst>
                                      </p:cBhvr>
                                      <p:to>
                                        <p:strVal val="visible"/>
                                      </p:to>
                                    </p:set>
                                    <p:anim calcmode="lin" valueType="num">
                                      <p:cBhvr>
                                        <p:cTn id="7" dur="500" fill="hold"/>
                                        <p:tgtEl>
                                          <p:spTgt spid="219140"/>
                                        </p:tgtEl>
                                        <p:attrNameLst>
                                          <p:attrName>ppt_x</p:attrName>
                                        </p:attrNameLst>
                                      </p:cBhvr>
                                      <p:tavLst>
                                        <p:tav tm="0">
                                          <p:val>
                                            <p:strVal val="#ppt_x"/>
                                          </p:val>
                                        </p:tav>
                                        <p:tav tm="100000">
                                          <p:val>
                                            <p:strVal val="#ppt_x"/>
                                          </p:val>
                                        </p:tav>
                                      </p:tavLst>
                                    </p:anim>
                                    <p:anim calcmode="lin" valueType="num">
                                      <p:cBhvr>
                                        <p:cTn id="8" dur="500" fill="hold"/>
                                        <p:tgtEl>
                                          <p:spTgt spid="219140"/>
                                        </p:tgtEl>
                                        <p:attrNameLst>
                                          <p:attrName>ppt_y</p:attrName>
                                        </p:attrNameLst>
                                      </p:cBhvr>
                                      <p:tavLst>
                                        <p:tav tm="0">
                                          <p:val>
                                            <p:strVal val="#ppt_y+#ppt_h/2"/>
                                          </p:val>
                                        </p:tav>
                                        <p:tav tm="100000">
                                          <p:val>
                                            <p:strVal val="#ppt_y"/>
                                          </p:val>
                                        </p:tav>
                                      </p:tavLst>
                                    </p:anim>
                                    <p:anim calcmode="lin" valueType="num">
                                      <p:cBhvr>
                                        <p:cTn id="9" dur="500" fill="hold"/>
                                        <p:tgtEl>
                                          <p:spTgt spid="219140"/>
                                        </p:tgtEl>
                                        <p:attrNameLst>
                                          <p:attrName>ppt_w</p:attrName>
                                        </p:attrNameLst>
                                      </p:cBhvr>
                                      <p:tavLst>
                                        <p:tav tm="0">
                                          <p:val>
                                            <p:strVal val="#ppt_w"/>
                                          </p:val>
                                        </p:tav>
                                        <p:tav tm="100000">
                                          <p:val>
                                            <p:strVal val="#ppt_w"/>
                                          </p:val>
                                        </p:tav>
                                      </p:tavLst>
                                    </p:anim>
                                    <p:anim calcmode="lin" valueType="num">
                                      <p:cBhvr>
                                        <p:cTn id="10" dur="500" fill="hold"/>
                                        <p:tgtEl>
                                          <p:spTgt spid="219140"/>
                                        </p:tgtEl>
                                        <p:attrNameLst>
                                          <p:attrName>ppt_h</p:attrName>
                                        </p:attrNameLst>
                                      </p:cBhvr>
                                      <p:tavLst>
                                        <p:tav tm="0">
                                          <p:val>
                                            <p:fltVal val="0"/>
                                          </p:val>
                                        </p:tav>
                                        <p:tav tm="100000">
                                          <p:val>
                                            <p:strVal val="#ppt_h"/>
                                          </p:val>
                                        </p:tav>
                                      </p:tavLst>
                                    </p:anim>
                                  </p:childTnLst>
                                </p:cTn>
                              </p:par>
                              <p:par>
                                <p:cTn id="11" presetID="12" presetClass="entr" presetSubtype="4" fill="hold" grpId="0" nodeType="withEffect">
                                  <p:stCondLst>
                                    <p:cond delay="0"/>
                                  </p:stCondLst>
                                  <p:childTnLst>
                                    <p:set>
                                      <p:cBhvr>
                                        <p:cTn id="12" dur="1" fill="hold">
                                          <p:stCondLst>
                                            <p:cond delay="0"/>
                                          </p:stCondLst>
                                        </p:cTn>
                                        <p:tgtEl>
                                          <p:spTgt spid="219139">
                                            <p:txEl>
                                              <p:pRg st="0" end="0"/>
                                            </p:txEl>
                                          </p:spTgt>
                                        </p:tgtEl>
                                        <p:attrNameLst>
                                          <p:attrName>style.visibility</p:attrName>
                                        </p:attrNameLst>
                                      </p:cBhvr>
                                      <p:to>
                                        <p:strVal val="visible"/>
                                      </p:to>
                                    </p:set>
                                    <p:animEffect transition="in" filter="slide(fromBottom)">
                                      <p:cBhvr>
                                        <p:cTn id="13" dur="500"/>
                                        <p:tgtEl>
                                          <p:spTgt spid="219139">
                                            <p:txEl>
                                              <p:pRg st="0" end="0"/>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219139">
                                            <p:txEl>
                                              <p:pRg st="1" end="1"/>
                                            </p:txEl>
                                          </p:spTgt>
                                        </p:tgtEl>
                                        <p:attrNameLst>
                                          <p:attrName>style.visibility</p:attrName>
                                        </p:attrNameLst>
                                      </p:cBhvr>
                                      <p:to>
                                        <p:strVal val="visible"/>
                                      </p:to>
                                    </p:set>
                                    <p:animEffect transition="in" filter="slide(fromBottom)">
                                      <p:cBhvr>
                                        <p:cTn id="16" dur="500"/>
                                        <p:tgtEl>
                                          <p:spTgt spid="219139">
                                            <p:txEl>
                                              <p:pRg st="1" end="1"/>
                                            </p:txEl>
                                          </p:spTgt>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2000" fill="hold"/>
                                        <p:tgtEl>
                                          <p:spTgt spid="7"/>
                                        </p:tgtEl>
                                        <p:attrNameLst>
                                          <p:attrName>ppt_x</p:attrName>
                                        </p:attrNameLst>
                                      </p:cBhvr>
                                      <p:tavLst>
                                        <p:tav tm="0">
                                          <p:val>
                                            <p:strVal val="#ppt_x"/>
                                          </p:val>
                                        </p:tav>
                                        <p:tav tm="100000">
                                          <p:val>
                                            <p:strVal val="#ppt_x"/>
                                          </p:val>
                                        </p:tav>
                                      </p:tavLst>
                                    </p:anim>
                                    <p:anim calcmode="lin" valueType="num">
                                      <p:cBhvr additive="base">
                                        <p:cTn id="31"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build="p" bldLvl="2" autoUpdateAnimBg="0"/>
      <p:bldP spid="5" grpId="0" animBg="1"/>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228600" y="457200"/>
            <a:ext cx="4800600" cy="1143000"/>
          </a:xfrm>
        </p:spPr>
        <p:txBody>
          <a:bodyPr/>
          <a:lstStyle/>
          <a:p>
            <a:pPr eaLnBrk="1" hangingPunct="1">
              <a:defRPr/>
            </a:pPr>
            <a:r>
              <a:rPr lang="en-US" smtClean="0"/>
              <a:t>UDBE Commitment</a:t>
            </a:r>
          </a:p>
        </p:txBody>
      </p:sp>
      <p:sp>
        <p:nvSpPr>
          <p:cNvPr id="194563" name="Rectangle 3"/>
          <p:cNvSpPr>
            <a:spLocks noGrp="1" noChangeArrowheads="1"/>
          </p:cNvSpPr>
          <p:nvPr>
            <p:ph type="body" idx="1"/>
          </p:nvPr>
        </p:nvSpPr>
        <p:spPr>
          <a:xfrm>
            <a:off x="609600" y="2438400"/>
            <a:ext cx="7620000" cy="3581400"/>
          </a:xfrm>
        </p:spPr>
        <p:txBody>
          <a:bodyPr/>
          <a:lstStyle/>
          <a:p>
            <a:pPr eaLnBrk="1" hangingPunct="1"/>
            <a:r>
              <a:rPr lang="en-US" smtClean="0"/>
              <a:t>UDBE commitment is an overall measure of the effectiveness of all the efforts to get UDBEs </a:t>
            </a:r>
          </a:p>
          <a:p>
            <a:pPr eaLnBrk="1" hangingPunct="1"/>
            <a:r>
              <a:rPr lang="en-US" smtClean="0"/>
              <a:t>Greater the difference between goal and commitment, greater amount of GFEs are expected </a:t>
            </a:r>
            <a:r>
              <a:rPr lang="en-US" sz="2400" smtClean="0"/>
              <a:t>(all other things being equal)</a:t>
            </a:r>
          </a:p>
        </p:txBody>
      </p:sp>
      <p:pic>
        <p:nvPicPr>
          <p:cNvPr id="194564" name="Picture 4"/>
          <p:cNvPicPr>
            <a:picLocks noChangeAspect="1" noChangeArrowheads="1"/>
          </p:cNvPicPr>
          <p:nvPr/>
        </p:nvPicPr>
        <p:blipFill>
          <a:blip r:embed="rId3" cstate="print"/>
          <a:srcRect/>
          <a:stretch>
            <a:fillRect/>
          </a:stretch>
        </p:blipFill>
        <p:spPr bwMode="auto">
          <a:xfrm>
            <a:off x="6019800" y="228600"/>
            <a:ext cx="2849563" cy="2111375"/>
          </a:xfrm>
          <a:prstGeom prst="rect">
            <a:avLst/>
          </a:prstGeom>
          <a:noFill/>
          <a:ln w="12700" cap="sq">
            <a:noFill/>
            <a:miter lim="800000"/>
            <a:headEnd type="none" w="sm" len="sm"/>
            <a:tailEnd type="none" w="sm" len="sm"/>
          </a:ln>
        </p:spPr>
      </p:pic>
      <p:sp>
        <p:nvSpPr>
          <p:cNvPr id="5" name="Rectangle 4"/>
          <p:cNvSpPr>
            <a:spLocks noChangeArrowheads="1"/>
          </p:cNvSpPr>
          <p:nvPr/>
        </p:nvSpPr>
        <p:spPr bwMode="auto">
          <a:xfrm>
            <a:off x="4724400" y="6096000"/>
            <a:ext cx="3779838" cy="461963"/>
          </a:xfrm>
          <a:prstGeom prst="rect">
            <a:avLst/>
          </a:prstGeom>
          <a:noFill/>
          <a:ln w="9525">
            <a:noFill/>
            <a:miter lim="800000"/>
            <a:headEnd/>
            <a:tailEnd/>
          </a:ln>
        </p:spPr>
        <p:txBody>
          <a:bodyPr>
            <a:spAutoFit/>
          </a:bodyPr>
          <a:lstStyle/>
          <a:p>
            <a:r>
              <a:rPr lang="en-US" b="0" i="1">
                <a:solidFill>
                  <a:srgbClr val="FFFFFF"/>
                </a:solidFill>
                <a:latin typeface="Arial" charset="0"/>
              </a:rPr>
              <a:t>GFE Memo, Item H</a:t>
            </a: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194564"/>
                                        </p:tgtEl>
                                        <p:attrNameLst>
                                          <p:attrName>style.visibility</p:attrName>
                                        </p:attrNameLst>
                                      </p:cBhvr>
                                      <p:to>
                                        <p:strVal val="visible"/>
                                      </p:to>
                                    </p:set>
                                    <p:anim calcmode="lin" valueType="num">
                                      <p:cBhvr>
                                        <p:cTn id="7" dur="500" fill="hold"/>
                                        <p:tgtEl>
                                          <p:spTgt spid="194564"/>
                                        </p:tgtEl>
                                        <p:attrNameLst>
                                          <p:attrName>ppt_w</p:attrName>
                                        </p:attrNameLst>
                                      </p:cBhvr>
                                      <p:tavLst>
                                        <p:tav tm="0">
                                          <p:val>
                                            <p:strVal val="4*#ppt_w"/>
                                          </p:val>
                                        </p:tav>
                                        <p:tav tm="100000">
                                          <p:val>
                                            <p:strVal val="#ppt_w"/>
                                          </p:val>
                                        </p:tav>
                                      </p:tavLst>
                                    </p:anim>
                                    <p:anim calcmode="lin" valueType="num">
                                      <p:cBhvr>
                                        <p:cTn id="8" dur="500" fill="hold"/>
                                        <p:tgtEl>
                                          <p:spTgt spid="19456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194563">
                                            <p:txEl>
                                              <p:pRg st="0" end="0"/>
                                            </p:txEl>
                                          </p:spTgt>
                                        </p:tgtEl>
                                        <p:attrNameLst>
                                          <p:attrName>style.visibility</p:attrName>
                                        </p:attrNameLst>
                                      </p:cBhvr>
                                      <p:to>
                                        <p:strVal val="visible"/>
                                      </p:to>
                                    </p:set>
                                    <p:anim calcmode="lin" valueType="num">
                                      <p:cBhvr>
                                        <p:cTn id="13" dur="500" fill="hold"/>
                                        <p:tgtEl>
                                          <p:spTgt spid="19456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94563">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194563">
                                            <p:txEl>
                                              <p:pRg st="0" end="0"/>
                                            </p:txEl>
                                          </p:spTgt>
                                        </p:tgtEl>
                                        <p:attrNameLst>
                                          <p:attrName>ppt_x</p:attrName>
                                        </p:attrNameLst>
                                      </p:cBhvr>
                                      <p:tavLst>
                                        <p:tav tm="0">
                                          <p:val>
                                            <p:fltVal val="0.5"/>
                                          </p:val>
                                        </p:tav>
                                        <p:tav tm="100000">
                                          <p:val>
                                            <p:strVal val="#ppt_x"/>
                                          </p:val>
                                        </p:tav>
                                      </p:tavLst>
                                    </p:anim>
                                    <p:anim calcmode="lin" valueType="num">
                                      <p:cBhvr>
                                        <p:cTn id="16" dur="500" fill="hold"/>
                                        <p:tgtEl>
                                          <p:spTgt spid="194563">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528" fill="hold" grpId="0" nodeType="clickEffect">
                                  <p:stCondLst>
                                    <p:cond delay="0"/>
                                  </p:stCondLst>
                                  <p:childTnLst>
                                    <p:set>
                                      <p:cBhvr>
                                        <p:cTn id="20" dur="1" fill="hold">
                                          <p:stCondLst>
                                            <p:cond delay="0"/>
                                          </p:stCondLst>
                                        </p:cTn>
                                        <p:tgtEl>
                                          <p:spTgt spid="194563">
                                            <p:txEl>
                                              <p:pRg st="1" end="1"/>
                                            </p:txEl>
                                          </p:spTgt>
                                        </p:tgtEl>
                                        <p:attrNameLst>
                                          <p:attrName>style.visibility</p:attrName>
                                        </p:attrNameLst>
                                      </p:cBhvr>
                                      <p:to>
                                        <p:strVal val="visible"/>
                                      </p:to>
                                    </p:set>
                                    <p:anim calcmode="lin" valueType="num">
                                      <p:cBhvr>
                                        <p:cTn id="21" dur="500" fill="hold"/>
                                        <p:tgtEl>
                                          <p:spTgt spid="19456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94563">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194563">
                                            <p:txEl>
                                              <p:pRg st="1" end="1"/>
                                            </p:txEl>
                                          </p:spTgt>
                                        </p:tgtEl>
                                        <p:attrNameLst>
                                          <p:attrName>ppt_x</p:attrName>
                                        </p:attrNameLst>
                                      </p:cBhvr>
                                      <p:tavLst>
                                        <p:tav tm="0">
                                          <p:val>
                                            <p:fltVal val="0.5"/>
                                          </p:val>
                                        </p:tav>
                                        <p:tav tm="100000">
                                          <p:val>
                                            <p:strVal val="#ppt_x"/>
                                          </p:val>
                                        </p:tav>
                                      </p:tavLst>
                                    </p:anim>
                                    <p:anim calcmode="lin" valueType="num">
                                      <p:cBhvr>
                                        <p:cTn id="24" dur="500" fill="hold"/>
                                        <p:tgtEl>
                                          <p:spTgt spid="194563">
                                            <p:txEl>
                                              <p:pRg st="1" end="1"/>
                                            </p:txEl>
                                          </p:spTgt>
                                        </p:tgtEl>
                                        <p:attrNameLst>
                                          <p:attrName>ppt_y</p:attrName>
                                        </p:attrNameLst>
                                      </p:cBhvr>
                                      <p:tavLst>
                                        <p:tav tm="0">
                                          <p:val>
                                            <p:fltVal val="0.5"/>
                                          </p:val>
                                        </p:tav>
                                        <p:tav tm="100000">
                                          <p:val>
                                            <p:strVal val="#ppt_y"/>
                                          </p:val>
                                        </p:tav>
                                      </p:tavLst>
                                    </p:anim>
                                  </p:childTnLst>
                                </p:cTn>
                              </p:par>
                            </p:childTnLst>
                          </p:cTn>
                        </p:par>
                        <p:par>
                          <p:cTn id="25" fill="hold">
                            <p:stCondLst>
                              <p:cond delay="500"/>
                            </p:stCondLst>
                            <p:childTnLst>
                              <p:par>
                                <p:cTn id="26" presetID="2" presetClass="entr" presetSubtype="4"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2000" fill="hold"/>
                                        <p:tgtEl>
                                          <p:spTgt spid="5"/>
                                        </p:tgtEl>
                                        <p:attrNameLst>
                                          <p:attrName>ppt_x</p:attrName>
                                        </p:attrNameLst>
                                      </p:cBhvr>
                                      <p:tavLst>
                                        <p:tav tm="0">
                                          <p:val>
                                            <p:strVal val="#ppt_x"/>
                                          </p:val>
                                        </p:tav>
                                        <p:tav tm="100000">
                                          <p:val>
                                            <p:strVal val="#ppt_x"/>
                                          </p:val>
                                        </p:tav>
                                      </p:tavLst>
                                    </p:anim>
                                    <p:anim calcmode="lin" valueType="num">
                                      <p:cBhvr additive="base">
                                        <p:cTn id="29"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autoUpdateAnimBg="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228600" y="457200"/>
            <a:ext cx="5791200" cy="1143000"/>
          </a:xfrm>
        </p:spPr>
        <p:txBody>
          <a:bodyPr/>
          <a:lstStyle/>
          <a:p>
            <a:pPr eaLnBrk="1" hangingPunct="1">
              <a:defRPr/>
            </a:pPr>
            <a:r>
              <a:rPr lang="en-US" dirty="0" smtClean="0"/>
              <a:t>Commitment of Other Bidders</a:t>
            </a:r>
          </a:p>
        </p:txBody>
      </p:sp>
      <p:sp>
        <p:nvSpPr>
          <p:cNvPr id="219139" name="Rectangle 3"/>
          <p:cNvSpPr>
            <a:spLocks noGrp="1" noChangeArrowheads="1"/>
          </p:cNvSpPr>
          <p:nvPr>
            <p:ph type="body" idx="1"/>
          </p:nvPr>
        </p:nvSpPr>
        <p:spPr>
          <a:xfrm>
            <a:off x="1143000" y="2286000"/>
            <a:ext cx="7620000" cy="3810000"/>
          </a:xfrm>
        </p:spPr>
        <p:txBody>
          <a:bodyPr/>
          <a:lstStyle/>
          <a:p>
            <a:pPr eaLnBrk="1" hangingPunct="1"/>
            <a:r>
              <a:rPr lang="en-US" smtClean="0">
                <a:cs typeface="Arial" charset="0"/>
              </a:rPr>
              <a:t>When the apparent low bidder fails to meet the contract goal, but the second low bidder meets it, you may reasonably raise the question of whether, with additional efforts, the apparent low bidder could have met the goal.</a:t>
            </a:r>
          </a:p>
          <a:p>
            <a:pPr lvl="1" eaLnBrk="1" hangingPunct="1"/>
            <a:endParaRPr lang="en-US" smtClean="0"/>
          </a:p>
        </p:txBody>
      </p:sp>
      <p:pic>
        <p:nvPicPr>
          <p:cNvPr id="219140" name="Picture 4"/>
          <p:cNvPicPr>
            <a:picLocks noChangeAspect="1" noChangeArrowheads="1"/>
          </p:cNvPicPr>
          <p:nvPr/>
        </p:nvPicPr>
        <p:blipFill>
          <a:blip r:embed="rId3" cstate="print"/>
          <a:srcRect/>
          <a:stretch>
            <a:fillRect/>
          </a:stretch>
        </p:blipFill>
        <p:spPr bwMode="auto">
          <a:xfrm>
            <a:off x="6324600" y="304800"/>
            <a:ext cx="2430463" cy="1814513"/>
          </a:xfrm>
          <a:prstGeom prst="rect">
            <a:avLst/>
          </a:prstGeom>
          <a:noFill/>
          <a:ln w="12700" cap="sq">
            <a:noFill/>
            <a:miter lim="800000"/>
            <a:headEnd type="none" w="sm" len="sm"/>
            <a:tailEnd type="none" w="sm" len="sm"/>
          </a:ln>
        </p:spPr>
      </p:pic>
      <p:sp>
        <p:nvSpPr>
          <p:cNvPr id="219141" name="Rectangle 5"/>
          <p:cNvSpPr>
            <a:spLocks noChangeArrowheads="1"/>
          </p:cNvSpPr>
          <p:nvPr/>
        </p:nvSpPr>
        <p:spPr bwMode="auto">
          <a:xfrm>
            <a:off x="658813" y="4038600"/>
            <a:ext cx="7620000" cy="3429000"/>
          </a:xfrm>
          <a:prstGeom prst="rect">
            <a:avLst/>
          </a:prstGeom>
          <a:noFill/>
          <a:ln w="9525">
            <a:noFill/>
            <a:miter lim="800000"/>
            <a:headEnd/>
            <a:tailEnd/>
          </a:ln>
        </p:spPr>
        <p:txBody>
          <a:bodyPr lIns="92075" tIns="46038" rIns="92075" bIns="46038"/>
          <a:lstStyle/>
          <a:p>
            <a:pPr marL="342900" indent="-342900">
              <a:spcBef>
                <a:spcPct val="20000"/>
              </a:spcBef>
              <a:buClr>
                <a:schemeClr val="accent2"/>
              </a:buClr>
              <a:buSzPct val="80000"/>
              <a:buFont typeface="Wingdings" pitchFamily="2" charset="2"/>
              <a:buChar char="l"/>
            </a:pPr>
            <a:endParaRPr lang="en-US" sz="3200">
              <a:latin typeface="Arial" charset="0"/>
              <a:cs typeface="Arial" charset="0"/>
            </a:endParaRPr>
          </a:p>
        </p:txBody>
      </p:sp>
      <p:sp>
        <p:nvSpPr>
          <p:cNvPr id="6" name="Rectangle 5"/>
          <p:cNvSpPr>
            <a:spLocks noChangeArrowheads="1"/>
          </p:cNvSpPr>
          <p:nvPr/>
        </p:nvSpPr>
        <p:spPr bwMode="auto">
          <a:xfrm>
            <a:off x="4724400" y="6096000"/>
            <a:ext cx="3779838" cy="461963"/>
          </a:xfrm>
          <a:prstGeom prst="rect">
            <a:avLst/>
          </a:prstGeom>
          <a:noFill/>
          <a:ln w="9525">
            <a:noFill/>
            <a:miter lim="800000"/>
            <a:headEnd/>
            <a:tailEnd/>
          </a:ln>
        </p:spPr>
        <p:txBody>
          <a:bodyPr>
            <a:spAutoFit/>
          </a:bodyPr>
          <a:lstStyle/>
          <a:p>
            <a:r>
              <a:rPr lang="en-US" b="0" i="1">
                <a:solidFill>
                  <a:srgbClr val="FFFFFF"/>
                </a:solidFill>
                <a:latin typeface="Arial" charset="0"/>
              </a:rPr>
              <a:t>GFE Memo, Item H</a:t>
            </a: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219140"/>
                                        </p:tgtEl>
                                        <p:attrNameLst>
                                          <p:attrName>style.visibility</p:attrName>
                                        </p:attrNameLst>
                                      </p:cBhvr>
                                      <p:to>
                                        <p:strVal val="visible"/>
                                      </p:to>
                                    </p:set>
                                    <p:anim calcmode="lin" valueType="num">
                                      <p:cBhvr>
                                        <p:cTn id="7" dur="500" fill="hold"/>
                                        <p:tgtEl>
                                          <p:spTgt spid="219140"/>
                                        </p:tgtEl>
                                        <p:attrNameLst>
                                          <p:attrName>ppt_x</p:attrName>
                                        </p:attrNameLst>
                                      </p:cBhvr>
                                      <p:tavLst>
                                        <p:tav tm="0">
                                          <p:val>
                                            <p:strVal val="#ppt_x"/>
                                          </p:val>
                                        </p:tav>
                                        <p:tav tm="100000">
                                          <p:val>
                                            <p:strVal val="#ppt_x"/>
                                          </p:val>
                                        </p:tav>
                                      </p:tavLst>
                                    </p:anim>
                                    <p:anim calcmode="lin" valueType="num">
                                      <p:cBhvr>
                                        <p:cTn id="8" dur="500" fill="hold"/>
                                        <p:tgtEl>
                                          <p:spTgt spid="219140"/>
                                        </p:tgtEl>
                                        <p:attrNameLst>
                                          <p:attrName>ppt_y</p:attrName>
                                        </p:attrNameLst>
                                      </p:cBhvr>
                                      <p:tavLst>
                                        <p:tav tm="0">
                                          <p:val>
                                            <p:strVal val="#ppt_y+#ppt_h/2"/>
                                          </p:val>
                                        </p:tav>
                                        <p:tav tm="100000">
                                          <p:val>
                                            <p:strVal val="#ppt_y"/>
                                          </p:val>
                                        </p:tav>
                                      </p:tavLst>
                                    </p:anim>
                                    <p:anim calcmode="lin" valueType="num">
                                      <p:cBhvr>
                                        <p:cTn id="9" dur="500" fill="hold"/>
                                        <p:tgtEl>
                                          <p:spTgt spid="219140"/>
                                        </p:tgtEl>
                                        <p:attrNameLst>
                                          <p:attrName>ppt_w</p:attrName>
                                        </p:attrNameLst>
                                      </p:cBhvr>
                                      <p:tavLst>
                                        <p:tav tm="0">
                                          <p:val>
                                            <p:strVal val="#ppt_w"/>
                                          </p:val>
                                        </p:tav>
                                        <p:tav tm="100000">
                                          <p:val>
                                            <p:strVal val="#ppt_w"/>
                                          </p:val>
                                        </p:tav>
                                      </p:tavLst>
                                    </p:anim>
                                    <p:anim calcmode="lin" valueType="num">
                                      <p:cBhvr>
                                        <p:cTn id="10" dur="500" fill="hold"/>
                                        <p:tgtEl>
                                          <p:spTgt spid="219140"/>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grpId="0" nodeType="clickEffect">
                                  <p:stCondLst>
                                    <p:cond delay="0"/>
                                  </p:stCondLst>
                                  <p:childTnLst>
                                    <p:set>
                                      <p:cBhvr>
                                        <p:cTn id="14" dur="1" fill="hold">
                                          <p:stCondLst>
                                            <p:cond delay="0"/>
                                          </p:stCondLst>
                                        </p:cTn>
                                        <p:tgtEl>
                                          <p:spTgt spid="219139">
                                            <p:txEl>
                                              <p:pRg st="0" end="0"/>
                                            </p:txEl>
                                          </p:spTgt>
                                        </p:tgtEl>
                                        <p:attrNameLst>
                                          <p:attrName>style.visibility</p:attrName>
                                        </p:attrNameLst>
                                      </p:cBhvr>
                                      <p:to>
                                        <p:strVal val="visible"/>
                                      </p:to>
                                    </p:set>
                                    <p:animEffect transition="in" filter="slide(fromLeft)">
                                      <p:cBhvr>
                                        <p:cTn id="15" dur="500"/>
                                        <p:tgtEl>
                                          <p:spTgt spid="21913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nodePh="1">
                                  <p:stCondLst>
                                    <p:cond delay="0"/>
                                  </p:stCondLst>
                                  <p:endCondLst>
                                    <p:cond evt="begin" delay="0">
                                      <p:tn val="18"/>
                                    </p:cond>
                                  </p:endCondLst>
                                  <p:childTnLst>
                                    <p:set>
                                      <p:cBhvr>
                                        <p:cTn id="19" dur="1" fill="hold">
                                          <p:stCondLst>
                                            <p:cond delay="0"/>
                                          </p:stCondLst>
                                        </p:cTn>
                                        <p:tgtEl>
                                          <p:spTgt spid="219141">
                                            <p:txEl>
                                              <p:pRg st="0" end="0"/>
                                            </p:txEl>
                                          </p:spTgt>
                                        </p:tgtEl>
                                        <p:attrNameLst>
                                          <p:attrName>style.visibility</p:attrName>
                                        </p:attrNameLst>
                                      </p:cBhvr>
                                      <p:to>
                                        <p:strVal val="visible"/>
                                      </p:to>
                                    </p:set>
                                    <p:animEffect transition="in" filter="slide(fromLeft)">
                                      <p:cBhvr>
                                        <p:cTn id="20" dur="500"/>
                                        <p:tgtEl>
                                          <p:spTgt spid="219141">
                                            <p:txEl>
                                              <p:pRg st="0" end="0"/>
                                            </p:txEl>
                                          </p:spTgt>
                                        </p:tgtEl>
                                      </p:cBhvr>
                                    </p:animEffect>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2000" fill="hold"/>
                                        <p:tgtEl>
                                          <p:spTgt spid="6"/>
                                        </p:tgtEl>
                                        <p:attrNameLst>
                                          <p:attrName>ppt_x</p:attrName>
                                        </p:attrNameLst>
                                      </p:cBhvr>
                                      <p:tavLst>
                                        <p:tav tm="0">
                                          <p:val>
                                            <p:strVal val="#ppt_x"/>
                                          </p:val>
                                        </p:tav>
                                        <p:tav tm="100000">
                                          <p:val>
                                            <p:strVal val="#ppt_x"/>
                                          </p:val>
                                        </p:tav>
                                      </p:tavLst>
                                    </p:anim>
                                    <p:anim calcmode="lin" valueType="num">
                                      <p:cBhvr additive="base">
                                        <p:cTn id="25"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build="p" bldLvl="2" autoUpdateAnimBg="0"/>
      <p:bldP spid="219141" grpId="0" build="p" autoUpdateAnimBg="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228600" y="457200"/>
            <a:ext cx="5791200" cy="1143000"/>
          </a:xfrm>
        </p:spPr>
        <p:txBody>
          <a:bodyPr/>
          <a:lstStyle/>
          <a:p>
            <a:pPr eaLnBrk="1" hangingPunct="1">
              <a:defRPr/>
            </a:pPr>
            <a:r>
              <a:rPr lang="en-US" dirty="0" smtClean="0"/>
              <a:t>Commitment of Other Bidders</a:t>
            </a:r>
          </a:p>
        </p:txBody>
      </p:sp>
      <p:sp>
        <p:nvSpPr>
          <p:cNvPr id="219139" name="Rectangle 3"/>
          <p:cNvSpPr>
            <a:spLocks noGrp="1" noChangeArrowheads="1"/>
          </p:cNvSpPr>
          <p:nvPr>
            <p:ph type="body" idx="1"/>
          </p:nvPr>
        </p:nvSpPr>
        <p:spPr>
          <a:xfrm>
            <a:off x="1143000" y="2286000"/>
            <a:ext cx="7620000" cy="3810000"/>
          </a:xfrm>
        </p:spPr>
        <p:txBody>
          <a:bodyPr/>
          <a:lstStyle/>
          <a:p>
            <a:pPr eaLnBrk="1" hangingPunct="1"/>
            <a:r>
              <a:rPr lang="en-US" smtClean="0"/>
              <a:t>This factor could be significant depending upon:</a:t>
            </a:r>
          </a:p>
          <a:p>
            <a:pPr lvl="1" eaLnBrk="1" hangingPunct="1"/>
            <a:r>
              <a:rPr lang="en-US" smtClean="0"/>
              <a:t>the extent of the difference between the apparent low bidder’s commitment and the goal and </a:t>
            </a:r>
          </a:p>
          <a:p>
            <a:pPr lvl="1" eaLnBrk="1" hangingPunct="1"/>
            <a:r>
              <a:rPr lang="en-US" smtClean="0"/>
              <a:t>the extent of the difference between the apparent low bidder’s commitment and the second and third low bidder’s commitment. </a:t>
            </a:r>
          </a:p>
        </p:txBody>
      </p:sp>
      <p:pic>
        <p:nvPicPr>
          <p:cNvPr id="219140" name="Picture 4"/>
          <p:cNvPicPr>
            <a:picLocks noChangeAspect="1" noChangeArrowheads="1"/>
          </p:cNvPicPr>
          <p:nvPr/>
        </p:nvPicPr>
        <p:blipFill>
          <a:blip r:embed="rId3" cstate="print"/>
          <a:srcRect/>
          <a:stretch>
            <a:fillRect/>
          </a:stretch>
        </p:blipFill>
        <p:spPr bwMode="auto">
          <a:xfrm>
            <a:off x="6324600" y="304800"/>
            <a:ext cx="2430463" cy="1814513"/>
          </a:xfrm>
          <a:prstGeom prst="rect">
            <a:avLst/>
          </a:prstGeom>
          <a:noFill/>
          <a:ln w="12700" cap="sq">
            <a:noFill/>
            <a:miter lim="800000"/>
            <a:headEnd type="none" w="sm" len="sm"/>
            <a:tailEnd type="none" w="sm" len="sm"/>
          </a:ln>
        </p:spPr>
      </p:pic>
      <p:sp>
        <p:nvSpPr>
          <p:cNvPr id="28677" name="Rectangle 5"/>
          <p:cNvSpPr>
            <a:spLocks noChangeArrowheads="1"/>
          </p:cNvSpPr>
          <p:nvPr/>
        </p:nvSpPr>
        <p:spPr bwMode="auto">
          <a:xfrm>
            <a:off x="658813" y="4038600"/>
            <a:ext cx="7620000" cy="3429000"/>
          </a:xfrm>
          <a:prstGeom prst="rect">
            <a:avLst/>
          </a:prstGeom>
          <a:noFill/>
          <a:ln w="9525">
            <a:noFill/>
            <a:miter lim="800000"/>
            <a:headEnd/>
            <a:tailEnd/>
          </a:ln>
        </p:spPr>
        <p:txBody>
          <a:bodyPr lIns="92075" tIns="46038" rIns="92075" bIns="46038"/>
          <a:lstStyle/>
          <a:p>
            <a:pPr marL="342900" indent="-342900">
              <a:spcBef>
                <a:spcPct val="20000"/>
              </a:spcBef>
              <a:buClr>
                <a:schemeClr val="accent2"/>
              </a:buClr>
              <a:buSzPct val="80000"/>
              <a:buFont typeface="Wingdings" pitchFamily="2" charset="2"/>
              <a:buChar char="l"/>
            </a:pPr>
            <a:endParaRPr lang="en-US" sz="3200">
              <a:latin typeface="Arial" charset="0"/>
              <a:cs typeface="Arial" charset="0"/>
            </a:endParaRPr>
          </a:p>
        </p:txBody>
      </p:sp>
      <p:sp>
        <p:nvSpPr>
          <p:cNvPr id="6" name="Rectangle 5"/>
          <p:cNvSpPr>
            <a:spLocks noChangeArrowheads="1"/>
          </p:cNvSpPr>
          <p:nvPr/>
        </p:nvSpPr>
        <p:spPr bwMode="auto">
          <a:xfrm>
            <a:off x="5365750" y="6265863"/>
            <a:ext cx="3779838" cy="461962"/>
          </a:xfrm>
          <a:prstGeom prst="rect">
            <a:avLst/>
          </a:prstGeom>
          <a:noFill/>
          <a:ln w="9525">
            <a:noFill/>
            <a:miter lim="800000"/>
            <a:headEnd/>
            <a:tailEnd/>
          </a:ln>
        </p:spPr>
        <p:txBody>
          <a:bodyPr>
            <a:spAutoFit/>
          </a:bodyPr>
          <a:lstStyle/>
          <a:p>
            <a:r>
              <a:rPr lang="en-US" b="0" i="1">
                <a:solidFill>
                  <a:srgbClr val="FFFFFF"/>
                </a:solidFill>
                <a:latin typeface="Arial" charset="0"/>
              </a:rPr>
              <a:t>GFE Memo, Item H</a:t>
            </a: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219140"/>
                                        </p:tgtEl>
                                        <p:attrNameLst>
                                          <p:attrName>style.visibility</p:attrName>
                                        </p:attrNameLst>
                                      </p:cBhvr>
                                      <p:to>
                                        <p:strVal val="visible"/>
                                      </p:to>
                                    </p:set>
                                    <p:anim calcmode="lin" valueType="num">
                                      <p:cBhvr>
                                        <p:cTn id="7" dur="500" fill="hold"/>
                                        <p:tgtEl>
                                          <p:spTgt spid="219140"/>
                                        </p:tgtEl>
                                        <p:attrNameLst>
                                          <p:attrName>ppt_x</p:attrName>
                                        </p:attrNameLst>
                                      </p:cBhvr>
                                      <p:tavLst>
                                        <p:tav tm="0">
                                          <p:val>
                                            <p:strVal val="#ppt_x"/>
                                          </p:val>
                                        </p:tav>
                                        <p:tav tm="100000">
                                          <p:val>
                                            <p:strVal val="#ppt_x"/>
                                          </p:val>
                                        </p:tav>
                                      </p:tavLst>
                                    </p:anim>
                                    <p:anim calcmode="lin" valueType="num">
                                      <p:cBhvr>
                                        <p:cTn id="8" dur="500" fill="hold"/>
                                        <p:tgtEl>
                                          <p:spTgt spid="219140"/>
                                        </p:tgtEl>
                                        <p:attrNameLst>
                                          <p:attrName>ppt_y</p:attrName>
                                        </p:attrNameLst>
                                      </p:cBhvr>
                                      <p:tavLst>
                                        <p:tav tm="0">
                                          <p:val>
                                            <p:strVal val="#ppt_y+#ppt_h/2"/>
                                          </p:val>
                                        </p:tav>
                                        <p:tav tm="100000">
                                          <p:val>
                                            <p:strVal val="#ppt_y"/>
                                          </p:val>
                                        </p:tav>
                                      </p:tavLst>
                                    </p:anim>
                                    <p:anim calcmode="lin" valueType="num">
                                      <p:cBhvr>
                                        <p:cTn id="9" dur="500" fill="hold"/>
                                        <p:tgtEl>
                                          <p:spTgt spid="219140"/>
                                        </p:tgtEl>
                                        <p:attrNameLst>
                                          <p:attrName>ppt_w</p:attrName>
                                        </p:attrNameLst>
                                      </p:cBhvr>
                                      <p:tavLst>
                                        <p:tav tm="0">
                                          <p:val>
                                            <p:strVal val="#ppt_w"/>
                                          </p:val>
                                        </p:tav>
                                        <p:tav tm="100000">
                                          <p:val>
                                            <p:strVal val="#ppt_w"/>
                                          </p:val>
                                        </p:tav>
                                      </p:tavLst>
                                    </p:anim>
                                    <p:anim calcmode="lin" valueType="num">
                                      <p:cBhvr>
                                        <p:cTn id="10" dur="500" fill="hold"/>
                                        <p:tgtEl>
                                          <p:spTgt spid="219140"/>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grpId="0" nodeType="clickEffect">
                                  <p:stCondLst>
                                    <p:cond delay="0"/>
                                  </p:stCondLst>
                                  <p:childTnLst>
                                    <p:set>
                                      <p:cBhvr>
                                        <p:cTn id="14" dur="1" fill="hold">
                                          <p:stCondLst>
                                            <p:cond delay="0"/>
                                          </p:stCondLst>
                                        </p:cTn>
                                        <p:tgtEl>
                                          <p:spTgt spid="219139">
                                            <p:txEl>
                                              <p:pRg st="0" end="0"/>
                                            </p:txEl>
                                          </p:spTgt>
                                        </p:tgtEl>
                                        <p:attrNameLst>
                                          <p:attrName>style.visibility</p:attrName>
                                        </p:attrNameLst>
                                      </p:cBhvr>
                                      <p:to>
                                        <p:strVal val="visible"/>
                                      </p:to>
                                    </p:set>
                                    <p:animEffect transition="in" filter="slide(fromLeft)">
                                      <p:cBhvr>
                                        <p:cTn id="15" dur="500"/>
                                        <p:tgtEl>
                                          <p:spTgt spid="21913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219139">
                                            <p:txEl>
                                              <p:pRg st="1" end="1"/>
                                            </p:txEl>
                                          </p:spTgt>
                                        </p:tgtEl>
                                        <p:attrNameLst>
                                          <p:attrName>style.visibility</p:attrName>
                                        </p:attrNameLst>
                                      </p:cBhvr>
                                      <p:to>
                                        <p:strVal val="visible"/>
                                      </p:to>
                                    </p:set>
                                    <p:animEffect transition="in" filter="slide(fromLeft)">
                                      <p:cBhvr>
                                        <p:cTn id="20" dur="500"/>
                                        <p:tgtEl>
                                          <p:spTgt spid="21913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219139">
                                            <p:txEl>
                                              <p:pRg st="2" end="2"/>
                                            </p:txEl>
                                          </p:spTgt>
                                        </p:tgtEl>
                                        <p:attrNameLst>
                                          <p:attrName>style.visibility</p:attrName>
                                        </p:attrNameLst>
                                      </p:cBhvr>
                                      <p:to>
                                        <p:strVal val="visible"/>
                                      </p:to>
                                    </p:set>
                                    <p:animEffect transition="in" filter="slide(fromLeft)">
                                      <p:cBhvr>
                                        <p:cTn id="25" dur="500"/>
                                        <p:tgtEl>
                                          <p:spTgt spid="219139">
                                            <p:txEl>
                                              <p:pRg st="2" end="2"/>
                                            </p:txEl>
                                          </p:spTgt>
                                        </p:tgtEl>
                                      </p:cBhvr>
                                    </p:animEffect>
                                  </p:childTnLst>
                                </p:cTn>
                              </p:par>
                            </p:childTnLst>
                          </p:cTn>
                        </p:par>
                        <p:par>
                          <p:cTn id="26" fill="hold">
                            <p:stCondLst>
                              <p:cond delay="500"/>
                            </p:stCondLst>
                            <p:childTnLst>
                              <p:par>
                                <p:cTn id="27" presetID="2" presetClass="entr" presetSubtype="4"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2000" fill="hold"/>
                                        <p:tgtEl>
                                          <p:spTgt spid="6"/>
                                        </p:tgtEl>
                                        <p:attrNameLst>
                                          <p:attrName>ppt_x</p:attrName>
                                        </p:attrNameLst>
                                      </p:cBhvr>
                                      <p:tavLst>
                                        <p:tav tm="0">
                                          <p:val>
                                            <p:strVal val="#ppt_x"/>
                                          </p:val>
                                        </p:tav>
                                        <p:tav tm="100000">
                                          <p:val>
                                            <p:strVal val="#ppt_x"/>
                                          </p:val>
                                        </p:tav>
                                      </p:tavLst>
                                    </p:anim>
                                    <p:anim calcmode="lin" valueType="num">
                                      <p:cBhvr additive="base">
                                        <p:cTn id="30"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build="p" bldLvl="2" autoUpdateAnimBg="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228600" y="457200"/>
            <a:ext cx="5791200" cy="1143000"/>
          </a:xfrm>
        </p:spPr>
        <p:txBody>
          <a:bodyPr/>
          <a:lstStyle/>
          <a:p>
            <a:pPr eaLnBrk="1" hangingPunct="1">
              <a:defRPr/>
            </a:pPr>
            <a:r>
              <a:rPr lang="en-US" dirty="0" smtClean="0"/>
              <a:t>Commitment of Other Bidders</a:t>
            </a:r>
          </a:p>
        </p:txBody>
      </p:sp>
      <p:sp>
        <p:nvSpPr>
          <p:cNvPr id="219139" name="Rectangle 3"/>
          <p:cNvSpPr>
            <a:spLocks noGrp="1" noChangeArrowheads="1"/>
          </p:cNvSpPr>
          <p:nvPr>
            <p:ph type="body" idx="1"/>
          </p:nvPr>
        </p:nvSpPr>
        <p:spPr>
          <a:xfrm>
            <a:off x="2438400" y="2209800"/>
            <a:ext cx="6248400" cy="1905000"/>
          </a:xfrm>
        </p:spPr>
        <p:txBody>
          <a:bodyPr/>
          <a:lstStyle/>
          <a:p>
            <a:pPr eaLnBrk="1" hangingPunct="1">
              <a:buFont typeface="Wingdings" pitchFamily="2" charset="2"/>
              <a:buNone/>
            </a:pPr>
            <a:r>
              <a:rPr lang="en-US" smtClean="0"/>
              <a:t>Goal: 10%</a:t>
            </a:r>
          </a:p>
          <a:p>
            <a:pPr eaLnBrk="1" hangingPunct="1">
              <a:buFont typeface="Wingdings" pitchFamily="2" charset="2"/>
              <a:buNone/>
            </a:pPr>
            <a:r>
              <a:rPr lang="en-US" smtClean="0"/>
              <a:t>Low bidder: 2% commitment</a:t>
            </a:r>
          </a:p>
          <a:p>
            <a:pPr eaLnBrk="1" hangingPunct="1">
              <a:buFont typeface="Wingdings" pitchFamily="2" charset="2"/>
              <a:buNone/>
            </a:pPr>
            <a:r>
              <a:rPr lang="en-US" smtClean="0"/>
              <a:t>2</a:t>
            </a:r>
            <a:r>
              <a:rPr lang="en-US" baseline="30000" smtClean="0"/>
              <a:t>nd</a:t>
            </a:r>
            <a:r>
              <a:rPr lang="en-US" smtClean="0"/>
              <a:t> low: 10%; 3</a:t>
            </a:r>
            <a:r>
              <a:rPr lang="en-US" baseline="30000" smtClean="0"/>
              <a:t>rd</a:t>
            </a:r>
            <a:r>
              <a:rPr lang="en-US" smtClean="0"/>
              <a:t> low: 8%</a:t>
            </a:r>
          </a:p>
        </p:txBody>
      </p:sp>
      <p:pic>
        <p:nvPicPr>
          <p:cNvPr id="219140" name="Picture 4"/>
          <p:cNvPicPr>
            <a:picLocks noChangeAspect="1" noChangeArrowheads="1"/>
          </p:cNvPicPr>
          <p:nvPr/>
        </p:nvPicPr>
        <p:blipFill>
          <a:blip r:embed="rId3" cstate="print"/>
          <a:srcRect/>
          <a:stretch>
            <a:fillRect/>
          </a:stretch>
        </p:blipFill>
        <p:spPr bwMode="auto">
          <a:xfrm>
            <a:off x="6248400" y="304800"/>
            <a:ext cx="2527300" cy="1887538"/>
          </a:xfrm>
          <a:prstGeom prst="rect">
            <a:avLst/>
          </a:prstGeom>
          <a:noFill/>
          <a:ln w="12700" cap="sq">
            <a:noFill/>
            <a:miter lim="800000"/>
            <a:headEnd type="none" w="sm" len="sm"/>
            <a:tailEnd type="none" w="sm" len="sm"/>
          </a:ln>
        </p:spPr>
      </p:pic>
      <p:sp>
        <p:nvSpPr>
          <p:cNvPr id="219141" name="Rectangle 5"/>
          <p:cNvSpPr>
            <a:spLocks noChangeArrowheads="1"/>
          </p:cNvSpPr>
          <p:nvPr/>
        </p:nvSpPr>
        <p:spPr bwMode="auto">
          <a:xfrm>
            <a:off x="658813" y="4038600"/>
            <a:ext cx="7620000" cy="3429000"/>
          </a:xfrm>
          <a:prstGeom prst="rect">
            <a:avLst/>
          </a:prstGeom>
          <a:noFill/>
          <a:ln w="9525">
            <a:noFill/>
            <a:miter lim="800000"/>
            <a:headEnd/>
            <a:tailEnd/>
          </a:ln>
        </p:spPr>
        <p:txBody>
          <a:bodyPr lIns="92075" tIns="46038" rIns="92075" bIns="46038"/>
          <a:lstStyle/>
          <a:p>
            <a:pPr marL="342900" indent="-342900">
              <a:spcBef>
                <a:spcPct val="20000"/>
              </a:spcBef>
              <a:buClr>
                <a:schemeClr val="accent2"/>
              </a:buClr>
              <a:buSzPct val="80000"/>
              <a:buFont typeface="Wingdings" pitchFamily="2" charset="2"/>
              <a:buChar char="l"/>
            </a:pPr>
            <a:endParaRPr lang="en-US" sz="3200">
              <a:latin typeface="Arial" charset="0"/>
              <a:cs typeface="Arial" charset="0"/>
            </a:endParaRPr>
          </a:p>
        </p:txBody>
      </p:sp>
      <p:sp>
        <p:nvSpPr>
          <p:cNvPr id="18438" name="TextBox 5"/>
          <p:cNvSpPr txBox="1">
            <a:spLocks noChangeArrowheads="1"/>
          </p:cNvSpPr>
          <p:nvPr/>
        </p:nvSpPr>
        <p:spPr bwMode="auto">
          <a:xfrm>
            <a:off x="2438400" y="4267200"/>
            <a:ext cx="5835650" cy="1570038"/>
          </a:xfrm>
          <a:prstGeom prst="rect">
            <a:avLst/>
          </a:prstGeom>
          <a:noFill/>
          <a:ln w="9525">
            <a:noFill/>
            <a:miter lim="800000"/>
            <a:headEnd/>
            <a:tailEnd/>
          </a:ln>
        </p:spPr>
        <p:txBody>
          <a:bodyPr>
            <a:spAutoFit/>
          </a:bodyPr>
          <a:lstStyle/>
          <a:p>
            <a:r>
              <a:rPr lang="en-US" sz="3200">
                <a:latin typeface="Arial" charset="0"/>
              </a:rPr>
              <a:t>Goal: 10%</a:t>
            </a:r>
          </a:p>
          <a:p>
            <a:r>
              <a:rPr lang="en-US" sz="3200">
                <a:latin typeface="Arial" charset="0"/>
              </a:rPr>
              <a:t>Low bidder: 9% commitment</a:t>
            </a:r>
          </a:p>
          <a:p>
            <a:r>
              <a:rPr lang="en-US" sz="3200">
                <a:latin typeface="Arial" charset="0"/>
              </a:rPr>
              <a:t>2</a:t>
            </a:r>
            <a:r>
              <a:rPr lang="en-US" sz="3200" baseline="30000">
                <a:latin typeface="Arial" charset="0"/>
              </a:rPr>
              <a:t>nd</a:t>
            </a:r>
            <a:r>
              <a:rPr lang="en-US" sz="3200">
                <a:latin typeface="Arial" charset="0"/>
              </a:rPr>
              <a:t> low: 10%; 3</a:t>
            </a:r>
            <a:r>
              <a:rPr lang="en-US" sz="3200" baseline="30000">
                <a:latin typeface="Arial" charset="0"/>
              </a:rPr>
              <a:t>rd</a:t>
            </a:r>
            <a:r>
              <a:rPr lang="en-US" sz="3200">
                <a:latin typeface="Arial" charset="0"/>
              </a:rPr>
              <a:t> low: 8%</a:t>
            </a:r>
          </a:p>
        </p:txBody>
      </p:sp>
      <p:sp>
        <p:nvSpPr>
          <p:cNvPr id="18439" name="TextBox 6"/>
          <p:cNvSpPr txBox="1">
            <a:spLocks noChangeArrowheads="1"/>
          </p:cNvSpPr>
          <p:nvPr/>
        </p:nvSpPr>
        <p:spPr bwMode="auto">
          <a:xfrm>
            <a:off x="533400" y="2362200"/>
            <a:ext cx="1676400" cy="1570038"/>
          </a:xfrm>
          <a:prstGeom prst="rect">
            <a:avLst/>
          </a:prstGeom>
          <a:noFill/>
          <a:ln w="9525">
            <a:solidFill>
              <a:schemeClr val="tx1"/>
            </a:solidFill>
            <a:miter lim="800000"/>
            <a:headEnd/>
            <a:tailEnd/>
          </a:ln>
        </p:spPr>
        <p:txBody>
          <a:bodyPr>
            <a:spAutoFit/>
          </a:bodyPr>
          <a:lstStyle/>
          <a:p>
            <a:r>
              <a:rPr lang="en-US" sz="3200"/>
              <a:t>Bigger factor in this case</a:t>
            </a:r>
          </a:p>
        </p:txBody>
      </p:sp>
      <p:sp>
        <p:nvSpPr>
          <p:cNvPr id="9" name="Rectangle 8"/>
          <p:cNvSpPr>
            <a:spLocks noChangeArrowheads="1"/>
          </p:cNvSpPr>
          <p:nvPr/>
        </p:nvSpPr>
        <p:spPr bwMode="auto">
          <a:xfrm>
            <a:off x="5364163" y="6096000"/>
            <a:ext cx="3779837" cy="461963"/>
          </a:xfrm>
          <a:prstGeom prst="rect">
            <a:avLst/>
          </a:prstGeom>
          <a:noFill/>
          <a:ln w="9525">
            <a:noFill/>
            <a:miter lim="800000"/>
            <a:headEnd/>
            <a:tailEnd/>
          </a:ln>
        </p:spPr>
        <p:txBody>
          <a:bodyPr>
            <a:spAutoFit/>
          </a:bodyPr>
          <a:lstStyle/>
          <a:p>
            <a:r>
              <a:rPr lang="en-US" b="0" i="1">
                <a:solidFill>
                  <a:srgbClr val="FFFFFF"/>
                </a:solidFill>
                <a:latin typeface="Arial" charset="0"/>
              </a:rPr>
              <a:t>GFE Memo, Item H</a:t>
            </a: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219140"/>
                                        </p:tgtEl>
                                        <p:attrNameLst>
                                          <p:attrName>style.visibility</p:attrName>
                                        </p:attrNameLst>
                                      </p:cBhvr>
                                      <p:to>
                                        <p:strVal val="visible"/>
                                      </p:to>
                                    </p:set>
                                    <p:anim calcmode="lin" valueType="num">
                                      <p:cBhvr>
                                        <p:cTn id="7" dur="500" fill="hold"/>
                                        <p:tgtEl>
                                          <p:spTgt spid="219140"/>
                                        </p:tgtEl>
                                        <p:attrNameLst>
                                          <p:attrName>ppt_x</p:attrName>
                                        </p:attrNameLst>
                                      </p:cBhvr>
                                      <p:tavLst>
                                        <p:tav tm="0">
                                          <p:val>
                                            <p:strVal val="#ppt_x"/>
                                          </p:val>
                                        </p:tav>
                                        <p:tav tm="100000">
                                          <p:val>
                                            <p:strVal val="#ppt_x"/>
                                          </p:val>
                                        </p:tav>
                                      </p:tavLst>
                                    </p:anim>
                                    <p:anim calcmode="lin" valueType="num">
                                      <p:cBhvr>
                                        <p:cTn id="8" dur="500" fill="hold"/>
                                        <p:tgtEl>
                                          <p:spTgt spid="219140"/>
                                        </p:tgtEl>
                                        <p:attrNameLst>
                                          <p:attrName>ppt_y</p:attrName>
                                        </p:attrNameLst>
                                      </p:cBhvr>
                                      <p:tavLst>
                                        <p:tav tm="0">
                                          <p:val>
                                            <p:strVal val="#ppt_y+#ppt_h/2"/>
                                          </p:val>
                                        </p:tav>
                                        <p:tav tm="100000">
                                          <p:val>
                                            <p:strVal val="#ppt_y"/>
                                          </p:val>
                                        </p:tav>
                                      </p:tavLst>
                                    </p:anim>
                                    <p:anim calcmode="lin" valueType="num">
                                      <p:cBhvr>
                                        <p:cTn id="9" dur="500" fill="hold"/>
                                        <p:tgtEl>
                                          <p:spTgt spid="219140"/>
                                        </p:tgtEl>
                                        <p:attrNameLst>
                                          <p:attrName>ppt_w</p:attrName>
                                        </p:attrNameLst>
                                      </p:cBhvr>
                                      <p:tavLst>
                                        <p:tav tm="0">
                                          <p:val>
                                            <p:strVal val="#ppt_w"/>
                                          </p:val>
                                        </p:tav>
                                        <p:tav tm="100000">
                                          <p:val>
                                            <p:strVal val="#ppt_w"/>
                                          </p:val>
                                        </p:tav>
                                      </p:tavLst>
                                    </p:anim>
                                    <p:anim calcmode="lin" valueType="num">
                                      <p:cBhvr>
                                        <p:cTn id="10" dur="500" fill="hold"/>
                                        <p:tgtEl>
                                          <p:spTgt spid="219140"/>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grpId="0" nodeType="clickEffect" nodePh="1">
                                  <p:stCondLst>
                                    <p:cond delay="0"/>
                                  </p:stCondLst>
                                  <p:endCondLst>
                                    <p:cond evt="begin" delay="0">
                                      <p:tn val="13"/>
                                    </p:cond>
                                  </p:endCondLst>
                                  <p:childTnLst>
                                    <p:set>
                                      <p:cBhvr>
                                        <p:cTn id="14" dur="1" fill="hold">
                                          <p:stCondLst>
                                            <p:cond delay="0"/>
                                          </p:stCondLst>
                                        </p:cTn>
                                        <p:tgtEl>
                                          <p:spTgt spid="219141">
                                            <p:txEl>
                                              <p:pRg st="0" end="0"/>
                                            </p:txEl>
                                          </p:spTgt>
                                        </p:tgtEl>
                                        <p:attrNameLst>
                                          <p:attrName>style.visibility</p:attrName>
                                        </p:attrNameLst>
                                      </p:cBhvr>
                                      <p:to>
                                        <p:strVal val="visible"/>
                                      </p:to>
                                    </p:set>
                                    <p:animEffect transition="in" filter="slide(fromLeft)">
                                      <p:cBhvr>
                                        <p:cTn id="15" dur="500"/>
                                        <p:tgtEl>
                                          <p:spTgt spid="219141">
                                            <p:txEl>
                                              <p:pRg st="0" end="0"/>
                                            </p:txEl>
                                          </p:spTgt>
                                        </p:tgtEl>
                                      </p:cBhvr>
                                    </p:animEffect>
                                  </p:childTnLst>
                                </p:cTn>
                              </p:par>
                            </p:childTnLst>
                          </p:cTn>
                        </p:par>
                        <p:par>
                          <p:cTn id="16" fill="hold">
                            <p:stCondLst>
                              <p:cond delay="500"/>
                            </p:stCondLst>
                            <p:childTnLst>
                              <p:par>
                                <p:cTn id="17" presetID="12" presetClass="entr" presetSubtype="8" fill="hold" grpId="0" nodeType="afterEffect">
                                  <p:stCondLst>
                                    <p:cond delay="0"/>
                                  </p:stCondLst>
                                  <p:childTnLst>
                                    <p:set>
                                      <p:cBhvr>
                                        <p:cTn id="18" dur="1" fill="hold">
                                          <p:stCondLst>
                                            <p:cond delay="0"/>
                                          </p:stCondLst>
                                        </p:cTn>
                                        <p:tgtEl>
                                          <p:spTgt spid="219139">
                                            <p:txEl>
                                              <p:pRg st="0" end="0"/>
                                            </p:txEl>
                                          </p:spTgt>
                                        </p:tgtEl>
                                        <p:attrNameLst>
                                          <p:attrName>style.visibility</p:attrName>
                                        </p:attrNameLst>
                                      </p:cBhvr>
                                      <p:to>
                                        <p:strVal val="visible"/>
                                      </p:to>
                                    </p:set>
                                    <p:animEffect transition="in" filter="slide(fromLeft)">
                                      <p:cBhvr>
                                        <p:cTn id="19" dur="500"/>
                                        <p:tgtEl>
                                          <p:spTgt spid="219139">
                                            <p:txEl>
                                              <p:pRg st="0" end="0"/>
                                            </p:txEl>
                                          </p:spTgt>
                                        </p:tgtEl>
                                      </p:cBhvr>
                                    </p:animEffect>
                                  </p:childTnLst>
                                </p:cTn>
                              </p:par>
                            </p:childTnLst>
                          </p:cTn>
                        </p:par>
                        <p:par>
                          <p:cTn id="20" fill="hold">
                            <p:stCondLst>
                              <p:cond delay="1000"/>
                            </p:stCondLst>
                            <p:childTnLst>
                              <p:par>
                                <p:cTn id="21" presetID="12" presetClass="entr" presetSubtype="8" fill="hold" grpId="0" nodeType="afterEffect">
                                  <p:stCondLst>
                                    <p:cond delay="0"/>
                                  </p:stCondLst>
                                  <p:childTnLst>
                                    <p:set>
                                      <p:cBhvr>
                                        <p:cTn id="22" dur="1" fill="hold">
                                          <p:stCondLst>
                                            <p:cond delay="0"/>
                                          </p:stCondLst>
                                        </p:cTn>
                                        <p:tgtEl>
                                          <p:spTgt spid="219139">
                                            <p:txEl>
                                              <p:pRg st="1" end="1"/>
                                            </p:txEl>
                                          </p:spTgt>
                                        </p:tgtEl>
                                        <p:attrNameLst>
                                          <p:attrName>style.visibility</p:attrName>
                                        </p:attrNameLst>
                                      </p:cBhvr>
                                      <p:to>
                                        <p:strVal val="visible"/>
                                      </p:to>
                                    </p:set>
                                    <p:animEffect transition="in" filter="slide(fromLeft)">
                                      <p:cBhvr>
                                        <p:cTn id="23" dur="500"/>
                                        <p:tgtEl>
                                          <p:spTgt spid="219139">
                                            <p:txEl>
                                              <p:pRg st="1" end="1"/>
                                            </p:txEl>
                                          </p:spTgt>
                                        </p:tgtEl>
                                      </p:cBhvr>
                                    </p:animEffect>
                                  </p:childTnLst>
                                </p:cTn>
                              </p:par>
                            </p:childTnLst>
                          </p:cTn>
                        </p:par>
                        <p:par>
                          <p:cTn id="24" fill="hold">
                            <p:stCondLst>
                              <p:cond delay="1500"/>
                            </p:stCondLst>
                            <p:childTnLst>
                              <p:par>
                                <p:cTn id="25" presetID="12" presetClass="entr" presetSubtype="8" fill="hold" grpId="0" nodeType="afterEffect">
                                  <p:stCondLst>
                                    <p:cond delay="0"/>
                                  </p:stCondLst>
                                  <p:childTnLst>
                                    <p:set>
                                      <p:cBhvr>
                                        <p:cTn id="26" dur="1" fill="hold">
                                          <p:stCondLst>
                                            <p:cond delay="0"/>
                                          </p:stCondLst>
                                        </p:cTn>
                                        <p:tgtEl>
                                          <p:spTgt spid="219139">
                                            <p:txEl>
                                              <p:pRg st="2" end="2"/>
                                            </p:txEl>
                                          </p:spTgt>
                                        </p:tgtEl>
                                        <p:attrNameLst>
                                          <p:attrName>style.visibility</p:attrName>
                                        </p:attrNameLst>
                                      </p:cBhvr>
                                      <p:to>
                                        <p:strVal val="visible"/>
                                      </p:to>
                                    </p:set>
                                    <p:animEffect transition="in" filter="slide(fromLeft)">
                                      <p:cBhvr>
                                        <p:cTn id="27" dur="500"/>
                                        <p:tgtEl>
                                          <p:spTgt spid="21913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8438"/>
                                        </p:tgtEl>
                                        <p:attrNameLst>
                                          <p:attrName>style.visibility</p:attrName>
                                        </p:attrNameLst>
                                      </p:cBhvr>
                                      <p:to>
                                        <p:strVal val="visible"/>
                                      </p:to>
                                    </p:set>
                                    <p:anim calcmode="lin" valueType="num">
                                      <p:cBhvr additive="base">
                                        <p:cTn id="32" dur="500" fill="hold"/>
                                        <p:tgtEl>
                                          <p:spTgt spid="18438"/>
                                        </p:tgtEl>
                                        <p:attrNameLst>
                                          <p:attrName>ppt_x</p:attrName>
                                        </p:attrNameLst>
                                      </p:cBhvr>
                                      <p:tavLst>
                                        <p:tav tm="0">
                                          <p:val>
                                            <p:strVal val="#ppt_x"/>
                                          </p:val>
                                        </p:tav>
                                        <p:tav tm="100000">
                                          <p:val>
                                            <p:strVal val="#ppt_x"/>
                                          </p:val>
                                        </p:tav>
                                      </p:tavLst>
                                    </p:anim>
                                    <p:anim calcmode="lin" valueType="num">
                                      <p:cBhvr additive="base">
                                        <p:cTn id="33" dur="500" fill="hold"/>
                                        <p:tgtEl>
                                          <p:spTgt spid="1843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8439"/>
                                        </p:tgtEl>
                                        <p:attrNameLst>
                                          <p:attrName>style.visibility</p:attrName>
                                        </p:attrNameLst>
                                      </p:cBhvr>
                                      <p:to>
                                        <p:strVal val="visible"/>
                                      </p:to>
                                    </p:set>
                                    <p:anim calcmode="lin" valueType="num">
                                      <p:cBhvr additive="base">
                                        <p:cTn id="38" dur="1000" fill="hold"/>
                                        <p:tgtEl>
                                          <p:spTgt spid="18439"/>
                                        </p:tgtEl>
                                        <p:attrNameLst>
                                          <p:attrName>ppt_x</p:attrName>
                                        </p:attrNameLst>
                                      </p:cBhvr>
                                      <p:tavLst>
                                        <p:tav tm="0">
                                          <p:val>
                                            <p:strVal val="#ppt_x"/>
                                          </p:val>
                                        </p:tav>
                                        <p:tav tm="100000">
                                          <p:val>
                                            <p:strVal val="#ppt_x"/>
                                          </p:val>
                                        </p:tav>
                                      </p:tavLst>
                                    </p:anim>
                                    <p:anim calcmode="lin" valueType="num">
                                      <p:cBhvr additive="base">
                                        <p:cTn id="39" dur="1000" fill="hold"/>
                                        <p:tgtEl>
                                          <p:spTgt spid="18439"/>
                                        </p:tgtEl>
                                        <p:attrNameLst>
                                          <p:attrName>ppt_y</p:attrName>
                                        </p:attrNameLst>
                                      </p:cBhvr>
                                      <p:tavLst>
                                        <p:tav tm="0">
                                          <p:val>
                                            <p:strVal val="1+#ppt_h/2"/>
                                          </p:val>
                                        </p:tav>
                                        <p:tav tm="100000">
                                          <p:val>
                                            <p:strVal val="#ppt_y"/>
                                          </p:val>
                                        </p:tav>
                                      </p:tavLst>
                                    </p:anim>
                                  </p:childTnLst>
                                </p:cTn>
                              </p:par>
                            </p:childTnLst>
                          </p:cTn>
                        </p:par>
                        <p:par>
                          <p:cTn id="40" fill="hold">
                            <p:stCondLst>
                              <p:cond delay="1000"/>
                            </p:stCondLst>
                            <p:childTnLst>
                              <p:par>
                                <p:cTn id="41" presetID="2" presetClass="entr" presetSubtype="4"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2000" fill="hold"/>
                                        <p:tgtEl>
                                          <p:spTgt spid="9"/>
                                        </p:tgtEl>
                                        <p:attrNameLst>
                                          <p:attrName>ppt_x</p:attrName>
                                        </p:attrNameLst>
                                      </p:cBhvr>
                                      <p:tavLst>
                                        <p:tav tm="0">
                                          <p:val>
                                            <p:strVal val="#ppt_x"/>
                                          </p:val>
                                        </p:tav>
                                        <p:tav tm="100000">
                                          <p:val>
                                            <p:strVal val="#ppt_x"/>
                                          </p:val>
                                        </p:tav>
                                      </p:tavLst>
                                    </p:anim>
                                    <p:anim calcmode="lin" valueType="num">
                                      <p:cBhvr additive="base">
                                        <p:cTn id="44"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build="p" bldLvl="2" autoUpdateAnimBg="0"/>
      <p:bldP spid="219141" grpId="0" build="p" autoUpdateAnimBg="0"/>
      <p:bldP spid="18438" grpId="0"/>
      <p:bldP spid="18439" grpId="0" animBg="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228600" y="457200"/>
            <a:ext cx="6858000" cy="1143000"/>
          </a:xfrm>
        </p:spPr>
        <p:txBody>
          <a:bodyPr/>
          <a:lstStyle/>
          <a:p>
            <a:pPr eaLnBrk="1" hangingPunct="1">
              <a:defRPr/>
            </a:pPr>
            <a:r>
              <a:rPr lang="en-US" smtClean="0"/>
              <a:t>Number &amp; Dollar Amount</a:t>
            </a:r>
            <a:br>
              <a:rPr lang="en-US" smtClean="0"/>
            </a:br>
            <a:r>
              <a:rPr lang="en-US" smtClean="0"/>
              <a:t>of UDBE Bids</a:t>
            </a:r>
          </a:p>
        </p:txBody>
      </p:sp>
      <p:sp>
        <p:nvSpPr>
          <p:cNvPr id="196611" name="Rectangle 3"/>
          <p:cNvSpPr>
            <a:spLocks noGrp="1" noChangeArrowheads="1"/>
          </p:cNvSpPr>
          <p:nvPr>
            <p:ph type="body" idx="1"/>
          </p:nvPr>
        </p:nvSpPr>
        <p:spPr>
          <a:xfrm>
            <a:off x="609600" y="2209800"/>
            <a:ext cx="7620000" cy="2057400"/>
          </a:xfrm>
        </p:spPr>
        <p:txBody>
          <a:bodyPr/>
          <a:lstStyle/>
          <a:p>
            <a:pPr eaLnBrk="1" hangingPunct="1"/>
            <a:r>
              <a:rPr lang="en-US" smtClean="0"/>
              <a:t>The </a:t>
            </a:r>
            <a:r>
              <a:rPr lang="en-US" i="1" smtClean="0"/>
              <a:t>number</a:t>
            </a:r>
            <a:r>
              <a:rPr lang="en-US" smtClean="0"/>
              <a:t> and </a:t>
            </a:r>
            <a:r>
              <a:rPr lang="en-US" i="1" smtClean="0"/>
              <a:t>dollar amount</a:t>
            </a:r>
            <a:r>
              <a:rPr lang="en-US" smtClean="0"/>
              <a:t> of UDBE bids for a </a:t>
            </a:r>
            <a:r>
              <a:rPr lang="en-US" i="1" smtClean="0"/>
              <a:t>variety</a:t>
            </a:r>
            <a:r>
              <a:rPr lang="en-US" smtClean="0"/>
              <a:t> of items is an overall measure of most other GFE factors </a:t>
            </a:r>
          </a:p>
        </p:txBody>
      </p:sp>
      <p:pic>
        <p:nvPicPr>
          <p:cNvPr id="196612" name="Picture 4"/>
          <p:cNvPicPr>
            <a:picLocks noChangeAspect="1" noChangeArrowheads="1"/>
          </p:cNvPicPr>
          <p:nvPr/>
        </p:nvPicPr>
        <p:blipFill>
          <a:blip r:embed="rId3" cstate="print"/>
          <a:srcRect/>
          <a:stretch>
            <a:fillRect/>
          </a:stretch>
        </p:blipFill>
        <p:spPr bwMode="auto">
          <a:xfrm>
            <a:off x="6477000" y="304800"/>
            <a:ext cx="2438400" cy="1798638"/>
          </a:xfrm>
          <a:prstGeom prst="rect">
            <a:avLst/>
          </a:prstGeom>
          <a:noFill/>
          <a:ln w="12700" cap="sq">
            <a:noFill/>
            <a:miter lim="800000"/>
            <a:headEnd type="none" w="sm" len="sm"/>
            <a:tailEnd type="none" w="sm" len="sm"/>
          </a:ln>
        </p:spPr>
      </p:pic>
      <p:sp>
        <p:nvSpPr>
          <p:cNvPr id="5" name="Rectangle 4"/>
          <p:cNvSpPr>
            <a:spLocks noChangeArrowheads="1"/>
          </p:cNvSpPr>
          <p:nvPr/>
        </p:nvSpPr>
        <p:spPr bwMode="auto">
          <a:xfrm>
            <a:off x="4114800" y="5334000"/>
            <a:ext cx="3779838" cy="461963"/>
          </a:xfrm>
          <a:prstGeom prst="rect">
            <a:avLst/>
          </a:prstGeom>
          <a:noFill/>
          <a:ln w="9525">
            <a:noFill/>
            <a:miter lim="800000"/>
            <a:headEnd/>
            <a:tailEnd/>
          </a:ln>
        </p:spPr>
        <p:txBody>
          <a:bodyPr>
            <a:spAutoFit/>
          </a:bodyPr>
          <a:lstStyle/>
          <a:p>
            <a:r>
              <a:rPr lang="en-US" b="0" i="1">
                <a:solidFill>
                  <a:srgbClr val="FFFFFF"/>
                </a:solidFill>
                <a:latin typeface="Arial" charset="0"/>
              </a:rPr>
              <a:t>GFE Memo, Item H</a:t>
            </a: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6612"/>
                                        </p:tgtEl>
                                        <p:attrNameLst>
                                          <p:attrName>style.visibility</p:attrName>
                                        </p:attrNameLst>
                                      </p:cBhvr>
                                      <p:to>
                                        <p:strVal val="visible"/>
                                      </p:to>
                                    </p:set>
                                    <p:anim calcmode="lin" valueType="num">
                                      <p:cBhvr additive="base">
                                        <p:cTn id="7" dur="500" fill="hold"/>
                                        <p:tgtEl>
                                          <p:spTgt spid="196612"/>
                                        </p:tgtEl>
                                        <p:attrNameLst>
                                          <p:attrName>ppt_x</p:attrName>
                                        </p:attrNameLst>
                                      </p:cBhvr>
                                      <p:tavLst>
                                        <p:tav tm="0">
                                          <p:val>
                                            <p:strVal val="0-#ppt_w/2"/>
                                          </p:val>
                                        </p:tav>
                                        <p:tav tm="100000">
                                          <p:val>
                                            <p:strVal val="#ppt_x"/>
                                          </p:val>
                                        </p:tav>
                                      </p:tavLst>
                                    </p:anim>
                                    <p:anim calcmode="lin" valueType="num">
                                      <p:cBhvr additive="base">
                                        <p:cTn id="8" dur="500" fill="hold"/>
                                        <p:tgtEl>
                                          <p:spTgt spid="1966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96611">
                                            <p:txEl>
                                              <p:pRg st="0" end="0"/>
                                            </p:txEl>
                                          </p:spTgt>
                                        </p:tgtEl>
                                        <p:attrNameLst>
                                          <p:attrName>style.visibility</p:attrName>
                                        </p:attrNameLst>
                                      </p:cBhvr>
                                      <p:to>
                                        <p:strVal val="visible"/>
                                      </p:to>
                                    </p:set>
                                    <p:animEffect transition="in" filter="slide(fromLeft)">
                                      <p:cBhvr>
                                        <p:cTn id="12" dur="500"/>
                                        <p:tgtEl>
                                          <p:spTgt spid="196611">
                                            <p:txEl>
                                              <p:pRg st="0" end="0"/>
                                            </p:txEl>
                                          </p:spTgt>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2000" fill="hold"/>
                                        <p:tgtEl>
                                          <p:spTgt spid="5"/>
                                        </p:tgtEl>
                                        <p:attrNameLst>
                                          <p:attrName>ppt_x</p:attrName>
                                        </p:attrNameLst>
                                      </p:cBhvr>
                                      <p:tavLst>
                                        <p:tav tm="0">
                                          <p:val>
                                            <p:strVal val="#ppt_x"/>
                                          </p:val>
                                        </p:tav>
                                        <p:tav tm="100000">
                                          <p:val>
                                            <p:strVal val="#ppt_x"/>
                                          </p:val>
                                        </p:tav>
                                      </p:tavLst>
                                    </p:anim>
                                    <p:anim calcmode="lin" valueType="num">
                                      <p:cBhvr additive="base">
                                        <p:cTn id="17"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build="p" autoUpdateAnimBg="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pPr eaLnBrk="1" hangingPunct="1">
              <a:defRPr/>
            </a:pPr>
            <a:r>
              <a:rPr lang="en-US" smtClean="0"/>
              <a:t>Solicitations</a:t>
            </a:r>
          </a:p>
        </p:txBody>
      </p:sp>
      <p:sp>
        <p:nvSpPr>
          <p:cNvPr id="198659" name="Rectangle 3"/>
          <p:cNvSpPr>
            <a:spLocks noGrp="1" noChangeArrowheads="1"/>
          </p:cNvSpPr>
          <p:nvPr>
            <p:ph type="body" idx="1"/>
          </p:nvPr>
        </p:nvSpPr>
        <p:spPr>
          <a:xfrm>
            <a:off x="685800" y="1966913"/>
            <a:ext cx="7772400" cy="4343400"/>
          </a:xfrm>
        </p:spPr>
        <p:txBody>
          <a:bodyPr/>
          <a:lstStyle/>
          <a:p>
            <a:pPr eaLnBrk="1" hangingPunct="1">
              <a:spcBef>
                <a:spcPct val="40000"/>
              </a:spcBef>
            </a:pPr>
            <a:r>
              <a:rPr lang="en-US" smtClean="0"/>
              <a:t>Written solicitations should be sent to </a:t>
            </a:r>
            <a:r>
              <a:rPr lang="en-US" u="sng" smtClean="0"/>
              <a:t>all</a:t>
            </a:r>
            <a:r>
              <a:rPr lang="en-US" smtClean="0"/>
              <a:t> certified UDBEs listed to do work made available by bidder  </a:t>
            </a:r>
            <a:r>
              <a:rPr lang="en-US" b="0" smtClean="0"/>
              <a:t>See 49 CFR part 26, Appendix A, IV A</a:t>
            </a:r>
          </a:p>
          <a:p>
            <a:pPr eaLnBrk="1" hangingPunct="1">
              <a:spcBef>
                <a:spcPct val="40000"/>
              </a:spcBef>
            </a:pPr>
            <a:r>
              <a:rPr lang="en-US" smtClean="0"/>
              <a:t>Written solicitations and ads should include at least the minimum info. to solicit a bid</a:t>
            </a:r>
          </a:p>
        </p:txBody>
      </p:sp>
      <p:pic>
        <p:nvPicPr>
          <p:cNvPr id="198660" name="Picture 4"/>
          <p:cNvPicPr>
            <a:picLocks noChangeAspect="1" noChangeArrowheads="1"/>
          </p:cNvPicPr>
          <p:nvPr/>
        </p:nvPicPr>
        <p:blipFill>
          <a:blip r:embed="rId3" cstate="print"/>
          <a:srcRect/>
          <a:stretch>
            <a:fillRect/>
          </a:stretch>
        </p:blipFill>
        <p:spPr bwMode="auto">
          <a:xfrm>
            <a:off x="6430963" y="168275"/>
            <a:ext cx="2590800" cy="1914525"/>
          </a:xfrm>
          <a:prstGeom prst="rect">
            <a:avLst/>
          </a:prstGeom>
          <a:noFill/>
          <a:ln w="12700" cap="sq">
            <a:noFill/>
            <a:miter lim="800000"/>
            <a:headEnd type="none" w="sm" len="sm"/>
            <a:tailEnd type="none" w="sm" len="sm"/>
          </a:ln>
        </p:spPr>
      </p:pic>
      <p:sp>
        <p:nvSpPr>
          <p:cNvPr id="5" name="Rectangle 4"/>
          <p:cNvSpPr>
            <a:spLocks noChangeArrowheads="1"/>
          </p:cNvSpPr>
          <p:nvPr/>
        </p:nvSpPr>
        <p:spPr bwMode="auto">
          <a:xfrm>
            <a:off x="2819400" y="5791200"/>
            <a:ext cx="3779838" cy="461963"/>
          </a:xfrm>
          <a:prstGeom prst="rect">
            <a:avLst/>
          </a:prstGeom>
          <a:noFill/>
          <a:ln w="9525">
            <a:noFill/>
            <a:miter lim="800000"/>
            <a:headEnd/>
            <a:tailEnd/>
          </a:ln>
        </p:spPr>
        <p:txBody>
          <a:bodyPr>
            <a:spAutoFit/>
          </a:bodyPr>
          <a:lstStyle/>
          <a:p>
            <a:r>
              <a:rPr lang="en-US" b="0" i="1">
                <a:solidFill>
                  <a:srgbClr val="FFFFFF"/>
                </a:solidFill>
                <a:latin typeface="Arial" charset="0"/>
              </a:rPr>
              <a:t>GFE Memo, Item B</a:t>
            </a: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198660"/>
                                        </p:tgtEl>
                                        <p:attrNameLst>
                                          <p:attrName>style.visibility</p:attrName>
                                        </p:attrNameLst>
                                      </p:cBhvr>
                                      <p:to>
                                        <p:strVal val="visible"/>
                                      </p:to>
                                    </p:set>
                                    <p:animEffect transition="in" filter="barn(inHorizontal)">
                                      <p:cBhvr>
                                        <p:cTn id="7" dur="500"/>
                                        <p:tgtEl>
                                          <p:spTgt spid="19866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198659">
                                            <p:txEl>
                                              <p:pRg st="0" end="0"/>
                                            </p:txEl>
                                          </p:spTgt>
                                        </p:tgtEl>
                                        <p:attrNameLst>
                                          <p:attrName>style.visibility</p:attrName>
                                        </p:attrNameLst>
                                      </p:cBhvr>
                                      <p:to>
                                        <p:strVal val="visible"/>
                                      </p:to>
                                    </p:set>
                                    <p:anim calcmode="lin" valueType="num">
                                      <p:cBhvr additive="base">
                                        <p:cTn id="12" dur="500" fill="hold"/>
                                        <p:tgtEl>
                                          <p:spTgt spid="198659">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986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grpId="0" nodeType="clickEffect">
                                  <p:stCondLst>
                                    <p:cond delay="0"/>
                                  </p:stCondLst>
                                  <p:childTnLst>
                                    <p:set>
                                      <p:cBhvr>
                                        <p:cTn id="17" dur="1" fill="hold">
                                          <p:stCondLst>
                                            <p:cond delay="0"/>
                                          </p:stCondLst>
                                        </p:cTn>
                                        <p:tgtEl>
                                          <p:spTgt spid="198659">
                                            <p:txEl>
                                              <p:pRg st="1" end="1"/>
                                            </p:txEl>
                                          </p:spTgt>
                                        </p:tgtEl>
                                        <p:attrNameLst>
                                          <p:attrName>style.visibility</p:attrName>
                                        </p:attrNameLst>
                                      </p:cBhvr>
                                      <p:to>
                                        <p:strVal val="visible"/>
                                      </p:to>
                                    </p:set>
                                    <p:anim calcmode="lin" valueType="num">
                                      <p:cBhvr additive="base">
                                        <p:cTn id="18" dur="500" fill="hold"/>
                                        <p:tgtEl>
                                          <p:spTgt spid="198659">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98659">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2000" fill="hold"/>
                                        <p:tgtEl>
                                          <p:spTgt spid="5"/>
                                        </p:tgtEl>
                                        <p:attrNameLst>
                                          <p:attrName>ppt_x</p:attrName>
                                        </p:attrNameLst>
                                      </p:cBhvr>
                                      <p:tavLst>
                                        <p:tav tm="0">
                                          <p:val>
                                            <p:strVal val="#ppt_x"/>
                                          </p:val>
                                        </p:tav>
                                        <p:tav tm="100000">
                                          <p:val>
                                            <p:strVal val="#ppt_x"/>
                                          </p:val>
                                        </p:tav>
                                      </p:tavLst>
                                    </p:anim>
                                    <p:anim calcmode="lin" valueType="num">
                                      <p:cBhvr additive="base">
                                        <p:cTn id="23"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autoUpdateAnimBg="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defRPr/>
            </a:pPr>
            <a:r>
              <a:rPr lang="en-US" smtClean="0"/>
              <a:t>Contract Goals for UDBEs</a:t>
            </a:r>
          </a:p>
        </p:txBody>
      </p:sp>
      <p:sp>
        <p:nvSpPr>
          <p:cNvPr id="5123" name="Rectangle 3"/>
          <p:cNvSpPr>
            <a:spLocks noGrp="1" noChangeArrowheads="1"/>
          </p:cNvSpPr>
          <p:nvPr>
            <p:ph type="body" idx="1"/>
          </p:nvPr>
        </p:nvSpPr>
        <p:spPr/>
        <p:txBody>
          <a:bodyPr/>
          <a:lstStyle/>
          <a:p>
            <a:pPr eaLnBrk="1" hangingPunct="1"/>
            <a:r>
              <a:rPr lang="en-US" smtClean="0"/>
              <a:t>UDBE are DBEs in the following groups:</a:t>
            </a:r>
          </a:p>
          <a:p>
            <a:pPr lvl="1" eaLnBrk="1" hangingPunct="1"/>
            <a:r>
              <a:rPr lang="en-US" smtClean="0"/>
              <a:t>African American</a:t>
            </a:r>
          </a:p>
          <a:p>
            <a:pPr lvl="1" eaLnBrk="1" hangingPunct="1"/>
            <a:r>
              <a:rPr lang="en-US" smtClean="0"/>
              <a:t>Asian American</a:t>
            </a:r>
          </a:p>
          <a:p>
            <a:pPr lvl="1" eaLnBrk="1" hangingPunct="1"/>
            <a:r>
              <a:rPr lang="en-US" smtClean="0"/>
              <a:t>Native American</a:t>
            </a:r>
          </a:p>
          <a:p>
            <a:pPr lvl="1" eaLnBrk="1" hangingPunct="1"/>
            <a:r>
              <a:rPr lang="en-US" smtClean="0"/>
              <a:t>Women</a:t>
            </a:r>
          </a:p>
          <a:p>
            <a:pPr lvl="1" eaLnBrk="1" hangingPunct="1"/>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685800" y="533400"/>
            <a:ext cx="5486400" cy="1143000"/>
          </a:xfrm>
        </p:spPr>
        <p:txBody>
          <a:bodyPr/>
          <a:lstStyle/>
          <a:p>
            <a:pPr eaLnBrk="1" hangingPunct="1">
              <a:defRPr/>
            </a:pPr>
            <a:r>
              <a:rPr lang="en-US" smtClean="0"/>
              <a:t>Information in a Solicitation</a:t>
            </a:r>
          </a:p>
        </p:txBody>
      </p:sp>
      <p:sp>
        <p:nvSpPr>
          <p:cNvPr id="200707" name="Rectangle 3"/>
          <p:cNvSpPr>
            <a:spLocks noGrp="1" noChangeArrowheads="1"/>
          </p:cNvSpPr>
          <p:nvPr>
            <p:ph type="body" idx="1"/>
          </p:nvPr>
        </p:nvSpPr>
        <p:spPr>
          <a:xfrm>
            <a:off x="685800" y="2133600"/>
            <a:ext cx="7772400" cy="4114800"/>
          </a:xfrm>
        </p:spPr>
        <p:txBody>
          <a:bodyPr/>
          <a:lstStyle/>
          <a:p>
            <a:pPr eaLnBrk="1" hangingPunct="1"/>
            <a:r>
              <a:rPr lang="en-US" sz="3600" smtClean="0"/>
              <a:t>Bidder contact information – phone and fax number</a:t>
            </a:r>
          </a:p>
          <a:p>
            <a:pPr eaLnBrk="1" hangingPunct="1"/>
            <a:r>
              <a:rPr lang="en-US" sz="3600" smtClean="0"/>
              <a:t>Project number</a:t>
            </a:r>
          </a:p>
          <a:p>
            <a:pPr eaLnBrk="1" hangingPunct="1"/>
            <a:r>
              <a:rPr lang="en-US" sz="3600" smtClean="0"/>
              <a:t>Types of work made available</a:t>
            </a:r>
          </a:p>
          <a:p>
            <a:pPr eaLnBrk="1" hangingPunct="1"/>
            <a:r>
              <a:rPr lang="en-US" sz="3600" smtClean="0"/>
              <a:t>Bid date and time</a:t>
            </a:r>
          </a:p>
        </p:txBody>
      </p:sp>
      <p:pic>
        <p:nvPicPr>
          <p:cNvPr id="200708" name="Picture 4"/>
          <p:cNvPicPr>
            <a:picLocks noChangeAspect="1" noChangeArrowheads="1"/>
          </p:cNvPicPr>
          <p:nvPr/>
        </p:nvPicPr>
        <p:blipFill>
          <a:blip r:embed="rId3" cstate="print"/>
          <a:srcRect/>
          <a:stretch>
            <a:fillRect/>
          </a:stretch>
        </p:blipFill>
        <p:spPr bwMode="auto">
          <a:xfrm>
            <a:off x="6172200" y="228600"/>
            <a:ext cx="2590800" cy="1914525"/>
          </a:xfrm>
          <a:prstGeom prst="rect">
            <a:avLst/>
          </a:prstGeom>
          <a:noFill/>
          <a:ln w="12700" cap="sq">
            <a:noFill/>
            <a:miter lim="800000"/>
            <a:headEnd type="none" w="sm" len="sm"/>
            <a:tailEnd type="none" w="sm" len="sm"/>
          </a:ln>
        </p:spPr>
      </p:pic>
      <p:sp>
        <p:nvSpPr>
          <p:cNvPr id="5" name="Rectangle 4"/>
          <p:cNvSpPr>
            <a:spLocks noChangeArrowheads="1"/>
          </p:cNvSpPr>
          <p:nvPr/>
        </p:nvSpPr>
        <p:spPr bwMode="auto">
          <a:xfrm>
            <a:off x="2819400" y="5791200"/>
            <a:ext cx="3779838" cy="461963"/>
          </a:xfrm>
          <a:prstGeom prst="rect">
            <a:avLst/>
          </a:prstGeom>
          <a:noFill/>
          <a:ln w="9525">
            <a:noFill/>
            <a:miter lim="800000"/>
            <a:headEnd/>
            <a:tailEnd/>
          </a:ln>
        </p:spPr>
        <p:txBody>
          <a:bodyPr>
            <a:spAutoFit/>
          </a:bodyPr>
          <a:lstStyle/>
          <a:p>
            <a:r>
              <a:rPr lang="en-US" b="0" i="1">
                <a:solidFill>
                  <a:srgbClr val="FFFFFF"/>
                </a:solidFill>
                <a:latin typeface="Arial" charset="0"/>
              </a:rPr>
              <a:t>GFE Memo, Item B</a:t>
            </a: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200708"/>
                                        </p:tgtEl>
                                        <p:attrNameLst>
                                          <p:attrName>style.visibility</p:attrName>
                                        </p:attrNameLst>
                                      </p:cBhvr>
                                      <p:to>
                                        <p:strVal val="visible"/>
                                      </p:to>
                                    </p:set>
                                    <p:animEffect transition="in" filter="barn(inHorizontal)">
                                      <p:cBhvr>
                                        <p:cTn id="7" dur="500"/>
                                        <p:tgtEl>
                                          <p:spTgt spid="20070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200707">
                                            <p:txEl>
                                              <p:pRg st="0" end="0"/>
                                            </p:txEl>
                                          </p:spTgt>
                                        </p:tgtEl>
                                        <p:attrNameLst>
                                          <p:attrName>style.visibility</p:attrName>
                                        </p:attrNameLst>
                                      </p:cBhvr>
                                      <p:to>
                                        <p:strVal val="visible"/>
                                      </p:to>
                                    </p:set>
                                    <p:anim calcmode="lin" valueType="num">
                                      <p:cBhvr additive="base">
                                        <p:cTn id="12" dur="500" fill="hold"/>
                                        <p:tgtEl>
                                          <p:spTgt spid="20070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007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grpId="0" nodeType="clickEffect">
                                  <p:stCondLst>
                                    <p:cond delay="0"/>
                                  </p:stCondLst>
                                  <p:childTnLst>
                                    <p:set>
                                      <p:cBhvr>
                                        <p:cTn id="17" dur="1" fill="hold">
                                          <p:stCondLst>
                                            <p:cond delay="0"/>
                                          </p:stCondLst>
                                        </p:cTn>
                                        <p:tgtEl>
                                          <p:spTgt spid="200707">
                                            <p:txEl>
                                              <p:pRg st="1" end="1"/>
                                            </p:txEl>
                                          </p:spTgt>
                                        </p:tgtEl>
                                        <p:attrNameLst>
                                          <p:attrName>style.visibility</p:attrName>
                                        </p:attrNameLst>
                                      </p:cBhvr>
                                      <p:to>
                                        <p:strVal val="visible"/>
                                      </p:to>
                                    </p:set>
                                    <p:anim calcmode="lin" valueType="num">
                                      <p:cBhvr additive="base">
                                        <p:cTn id="18" dur="500" fill="hold"/>
                                        <p:tgtEl>
                                          <p:spTgt spid="200707">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2007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6" fill="hold" grpId="0" nodeType="clickEffect">
                                  <p:stCondLst>
                                    <p:cond delay="0"/>
                                  </p:stCondLst>
                                  <p:childTnLst>
                                    <p:set>
                                      <p:cBhvr>
                                        <p:cTn id="23" dur="1" fill="hold">
                                          <p:stCondLst>
                                            <p:cond delay="0"/>
                                          </p:stCondLst>
                                        </p:cTn>
                                        <p:tgtEl>
                                          <p:spTgt spid="200707">
                                            <p:txEl>
                                              <p:pRg st="2" end="2"/>
                                            </p:txEl>
                                          </p:spTgt>
                                        </p:tgtEl>
                                        <p:attrNameLst>
                                          <p:attrName>style.visibility</p:attrName>
                                        </p:attrNameLst>
                                      </p:cBhvr>
                                      <p:to>
                                        <p:strVal val="visible"/>
                                      </p:to>
                                    </p:set>
                                    <p:anim calcmode="lin" valueType="num">
                                      <p:cBhvr additive="base">
                                        <p:cTn id="24" dur="500" fill="hold"/>
                                        <p:tgtEl>
                                          <p:spTgt spid="200707">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2007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6" fill="hold" grpId="0" nodeType="clickEffect">
                                  <p:stCondLst>
                                    <p:cond delay="0"/>
                                  </p:stCondLst>
                                  <p:childTnLst>
                                    <p:set>
                                      <p:cBhvr>
                                        <p:cTn id="29" dur="1" fill="hold">
                                          <p:stCondLst>
                                            <p:cond delay="0"/>
                                          </p:stCondLst>
                                        </p:cTn>
                                        <p:tgtEl>
                                          <p:spTgt spid="200707">
                                            <p:txEl>
                                              <p:pRg st="3" end="3"/>
                                            </p:txEl>
                                          </p:spTgt>
                                        </p:tgtEl>
                                        <p:attrNameLst>
                                          <p:attrName>style.visibility</p:attrName>
                                        </p:attrNameLst>
                                      </p:cBhvr>
                                      <p:to>
                                        <p:strVal val="visible"/>
                                      </p:to>
                                    </p:set>
                                    <p:anim calcmode="lin" valueType="num">
                                      <p:cBhvr additive="base">
                                        <p:cTn id="30" dur="500" fill="hold"/>
                                        <p:tgtEl>
                                          <p:spTgt spid="200707">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200707">
                                            <p:txEl>
                                              <p:pRg st="3" end="3"/>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2000" fill="hold"/>
                                        <p:tgtEl>
                                          <p:spTgt spid="5"/>
                                        </p:tgtEl>
                                        <p:attrNameLst>
                                          <p:attrName>ppt_x</p:attrName>
                                        </p:attrNameLst>
                                      </p:cBhvr>
                                      <p:tavLst>
                                        <p:tav tm="0">
                                          <p:val>
                                            <p:strVal val="#ppt_x"/>
                                          </p:val>
                                        </p:tav>
                                        <p:tav tm="100000">
                                          <p:val>
                                            <p:strVal val="#ppt_x"/>
                                          </p:val>
                                        </p:tav>
                                      </p:tavLst>
                                    </p:anim>
                                    <p:anim calcmode="lin" valueType="num">
                                      <p:cBhvr additive="base">
                                        <p:cTn id="35"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autoUpdateAnimBg="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eaLnBrk="1" hangingPunct="1">
              <a:defRPr/>
            </a:pPr>
            <a:r>
              <a:rPr lang="en-US" smtClean="0"/>
              <a:t>Solicitations</a:t>
            </a:r>
          </a:p>
        </p:txBody>
      </p:sp>
      <p:sp>
        <p:nvSpPr>
          <p:cNvPr id="202755" name="Rectangle 3"/>
          <p:cNvSpPr>
            <a:spLocks noGrp="1" noChangeArrowheads="1"/>
          </p:cNvSpPr>
          <p:nvPr>
            <p:ph type="body" idx="1"/>
          </p:nvPr>
        </p:nvSpPr>
        <p:spPr>
          <a:xfrm>
            <a:off x="685800" y="2133600"/>
            <a:ext cx="7772400" cy="4114800"/>
          </a:xfrm>
        </p:spPr>
        <p:txBody>
          <a:bodyPr/>
          <a:lstStyle/>
          <a:p>
            <a:pPr eaLnBrk="1" hangingPunct="1"/>
            <a:r>
              <a:rPr lang="en-US" smtClean="0"/>
              <a:t>Adequate time must be allowed for UDBE to respond</a:t>
            </a:r>
          </a:p>
          <a:p>
            <a:pPr eaLnBrk="1" hangingPunct="1"/>
            <a:r>
              <a:rPr lang="en-US" smtClean="0"/>
              <a:t>Bidder must document solicitations</a:t>
            </a:r>
          </a:p>
          <a:p>
            <a:pPr eaLnBrk="1" hangingPunct="1"/>
            <a:r>
              <a:rPr lang="en-US" smtClean="0"/>
              <a:t>Recipient should verify this evidence  Call a sample of UDBEs</a:t>
            </a:r>
          </a:p>
        </p:txBody>
      </p:sp>
      <p:pic>
        <p:nvPicPr>
          <p:cNvPr id="202756" name="Picture 4"/>
          <p:cNvPicPr>
            <a:picLocks noChangeAspect="1" noChangeArrowheads="1"/>
          </p:cNvPicPr>
          <p:nvPr/>
        </p:nvPicPr>
        <p:blipFill>
          <a:blip r:embed="rId3" cstate="print"/>
          <a:srcRect/>
          <a:stretch>
            <a:fillRect/>
          </a:stretch>
        </p:blipFill>
        <p:spPr bwMode="auto">
          <a:xfrm>
            <a:off x="6172200" y="228600"/>
            <a:ext cx="2590800" cy="1914525"/>
          </a:xfrm>
          <a:prstGeom prst="rect">
            <a:avLst/>
          </a:prstGeom>
          <a:noFill/>
          <a:ln w="12700" cap="sq">
            <a:noFill/>
            <a:miter lim="800000"/>
            <a:headEnd type="none" w="sm" len="sm"/>
            <a:tailEnd type="none" w="sm" len="sm"/>
          </a:ln>
        </p:spPr>
      </p:pic>
      <p:sp>
        <p:nvSpPr>
          <p:cNvPr id="5" name="Rectangle 4"/>
          <p:cNvSpPr>
            <a:spLocks noChangeArrowheads="1"/>
          </p:cNvSpPr>
          <p:nvPr/>
        </p:nvSpPr>
        <p:spPr bwMode="auto">
          <a:xfrm>
            <a:off x="2819400" y="5791200"/>
            <a:ext cx="3779838" cy="461963"/>
          </a:xfrm>
          <a:prstGeom prst="rect">
            <a:avLst/>
          </a:prstGeom>
          <a:noFill/>
          <a:ln w="9525">
            <a:noFill/>
            <a:miter lim="800000"/>
            <a:headEnd/>
            <a:tailEnd/>
          </a:ln>
        </p:spPr>
        <p:txBody>
          <a:bodyPr>
            <a:spAutoFit/>
          </a:bodyPr>
          <a:lstStyle/>
          <a:p>
            <a:r>
              <a:rPr lang="en-US" b="0" i="1">
                <a:solidFill>
                  <a:srgbClr val="FFFFFF"/>
                </a:solidFill>
                <a:latin typeface="Arial" charset="0"/>
              </a:rPr>
              <a:t>GFE Memo, Item B</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2756"/>
                                        </p:tgtEl>
                                        <p:attrNameLst>
                                          <p:attrName>style.visibility</p:attrName>
                                        </p:attrNameLst>
                                      </p:cBhvr>
                                      <p:to>
                                        <p:strVal val="visible"/>
                                      </p:to>
                                    </p:set>
                                    <p:animEffect transition="in" filter="wipe(up)">
                                      <p:cBhvr>
                                        <p:cTn id="7" dur="500"/>
                                        <p:tgtEl>
                                          <p:spTgt spid="20275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02755">
                                            <p:txEl>
                                              <p:pRg st="0" end="0"/>
                                            </p:txEl>
                                          </p:spTgt>
                                        </p:tgtEl>
                                        <p:attrNameLst>
                                          <p:attrName>style.visibility</p:attrName>
                                        </p:attrNameLst>
                                      </p:cBhvr>
                                      <p:to>
                                        <p:strVal val="visible"/>
                                      </p:to>
                                    </p:set>
                                    <p:animEffect transition="in" filter="barn(outVertical)">
                                      <p:cBhvr>
                                        <p:cTn id="12" dur="500"/>
                                        <p:tgtEl>
                                          <p:spTgt spid="2027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202755">
                                            <p:txEl>
                                              <p:pRg st="1" end="1"/>
                                            </p:txEl>
                                          </p:spTgt>
                                        </p:tgtEl>
                                        <p:attrNameLst>
                                          <p:attrName>style.visibility</p:attrName>
                                        </p:attrNameLst>
                                      </p:cBhvr>
                                      <p:to>
                                        <p:strVal val="visible"/>
                                      </p:to>
                                    </p:set>
                                    <p:animEffect transition="in" filter="barn(outVertical)">
                                      <p:cBhvr>
                                        <p:cTn id="17" dur="500"/>
                                        <p:tgtEl>
                                          <p:spTgt spid="20275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202755">
                                            <p:txEl>
                                              <p:pRg st="2" end="2"/>
                                            </p:txEl>
                                          </p:spTgt>
                                        </p:tgtEl>
                                        <p:attrNameLst>
                                          <p:attrName>style.visibility</p:attrName>
                                        </p:attrNameLst>
                                      </p:cBhvr>
                                      <p:to>
                                        <p:strVal val="visible"/>
                                      </p:to>
                                    </p:set>
                                    <p:animEffect transition="in" filter="barn(outVertical)">
                                      <p:cBhvr>
                                        <p:cTn id="22" dur="500"/>
                                        <p:tgtEl>
                                          <p:spTgt spid="202755">
                                            <p:txEl>
                                              <p:pRg st="2" end="2"/>
                                            </p:txEl>
                                          </p:spTgt>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2000" fill="hold"/>
                                        <p:tgtEl>
                                          <p:spTgt spid="5"/>
                                        </p:tgtEl>
                                        <p:attrNameLst>
                                          <p:attrName>ppt_x</p:attrName>
                                        </p:attrNameLst>
                                      </p:cBhvr>
                                      <p:tavLst>
                                        <p:tav tm="0">
                                          <p:val>
                                            <p:strVal val="#ppt_x"/>
                                          </p:val>
                                        </p:tav>
                                        <p:tav tm="100000">
                                          <p:val>
                                            <p:strVal val="#ppt_x"/>
                                          </p:val>
                                        </p:tav>
                                      </p:tavLst>
                                    </p:anim>
                                    <p:anim calcmode="lin" valueType="num">
                                      <p:cBhvr additive="base">
                                        <p:cTn id="26"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build="p" autoUpdateAnimBg="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eaLnBrk="1" hangingPunct="1">
              <a:defRPr/>
            </a:pPr>
            <a:r>
              <a:rPr lang="en-US" dirty="0" smtClean="0"/>
              <a:t>Solicitations (Ads)</a:t>
            </a:r>
          </a:p>
        </p:txBody>
      </p:sp>
      <p:sp>
        <p:nvSpPr>
          <p:cNvPr id="202755" name="Rectangle 3"/>
          <p:cNvSpPr>
            <a:spLocks noGrp="1" noChangeArrowheads="1"/>
          </p:cNvSpPr>
          <p:nvPr>
            <p:ph type="body" idx="1"/>
          </p:nvPr>
        </p:nvSpPr>
        <p:spPr>
          <a:xfrm>
            <a:off x="685800" y="2133600"/>
            <a:ext cx="7772400" cy="4114800"/>
          </a:xfrm>
        </p:spPr>
        <p:txBody>
          <a:bodyPr/>
          <a:lstStyle/>
          <a:p>
            <a:pPr eaLnBrk="1" hangingPunct="1"/>
            <a:r>
              <a:rPr lang="en-US" smtClean="0"/>
              <a:t>Bidders should advertise for UDBEs in a manner that is likely to yield UDBEs (with adequate solicitation info., adequate amount of time, etc.)</a:t>
            </a:r>
          </a:p>
        </p:txBody>
      </p:sp>
      <p:pic>
        <p:nvPicPr>
          <p:cNvPr id="202756" name="Picture 4"/>
          <p:cNvPicPr>
            <a:picLocks noChangeAspect="1" noChangeArrowheads="1"/>
          </p:cNvPicPr>
          <p:nvPr/>
        </p:nvPicPr>
        <p:blipFill>
          <a:blip r:embed="rId3" cstate="print"/>
          <a:srcRect/>
          <a:stretch>
            <a:fillRect/>
          </a:stretch>
        </p:blipFill>
        <p:spPr bwMode="auto">
          <a:xfrm>
            <a:off x="6172200" y="228600"/>
            <a:ext cx="2590800" cy="1914525"/>
          </a:xfrm>
          <a:prstGeom prst="rect">
            <a:avLst/>
          </a:prstGeom>
          <a:noFill/>
          <a:ln w="12700" cap="sq">
            <a:noFill/>
            <a:miter lim="800000"/>
            <a:headEnd type="none" w="sm" len="sm"/>
            <a:tailEnd type="none" w="sm" len="sm"/>
          </a:ln>
        </p:spPr>
      </p:pic>
      <p:sp>
        <p:nvSpPr>
          <p:cNvPr id="5" name="Rectangle 4"/>
          <p:cNvSpPr>
            <a:spLocks noChangeArrowheads="1"/>
          </p:cNvSpPr>
          <p:nvPr/>
        </p:nvSpPr>
        <p:spPr bwMode="auto">
          <a:xfrm>
            <a:off x="2819400" y="5791200"/>
            <a:ext cx="3779838" cy="461963"/>
          </a:xfrm>
          <a:prstGeom prst="rect">
            <a:avLst/>
          </a:prstGeom>
          <a:noFill/>
          <a:ln w="9525">
            <a:noFill/>
            <a:miter lim="800000"/>
            <a:headEnd/>
            <a:tailEnd/>
          </a:ln>
        </p:spPr>
        <p:txBody>
          <a:bodyPr>
            <a:spAutoFit/>
          </a:bodyPr>
          <a:lstStyle/>
          <a:p>
            <a:r>
              <a:rPr lang="en-US" b="0" i="1">
                <a:solidFill>
                  <a:srgbClr val="FFFFFF"/>
                </a:solidFill>
                <a:latin typeface="Arial" charset="0"/>
              </a:rPr>
              <a:t>GFE Memo, Item D</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2756"/>
                                        </p:tgtEl>
                                        <p:attrNameLst>
                                          <p:attrName>style.visibility</p:attrName>
                                        </p:attrNameLst>
                                      </p:cBhvr>
                                      <p:to>
                                        <p:strVal val="visible"/>
                                      </p:to>
                                    </p:set>
                                    <p:animEffect transition="in" filter="wipe(up)">
                                      <p:cBhvr>
                                        <p:cTn id="7" dur="500"/>
                                        <p:tgtEl>
                                          <p:spTgt spid="20275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02755">
                                            <p:txEl>
                                              <p:pRg st="0" end="0"/>
                                            </p:txEl>
                                          </p:spTgt>
                                        </p:tgtEl>
                                        <p:attrNameLst>
                                          <p:attrName>style.visibility</p:attrName>
                                        </p:attrNameLst>
                                      </p:cBhvr>
                                      <p:to>
                                        <p:strVal val="visible"/>
                                      </p:to>
                                    </p:set>
                                    <p:animEffect transition="in" filter="barn(outVertical)">
                                      <p:cBhvr>
                                        <p:cTn id="12" dur="500"/>
                                        <p:tgtEl>
                                          <p:spTgt spid="202755">
                                            <p:txEl>
                                              <p:pRg st="0" end="0"/>
                                            </p:txEl>
                                          </p:spTgt>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ppt_x"/>
                                          </p:val>
                                        </p:tav>
                                        <p:tav tm="100000">
                                          <p:val>
                                            <p:strVal val="#ppt_x"/>
                                          </p:val>
                                        </p:tav>
                                      </p:tavLst>
                                    </p:anim>
                                    <p:anim calcmode="lin" valueType="num">
                                      <p:cBhvr additive="base">
                                        <p:cTn id="16"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build="p" autoUpdateAnimBg="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eaLnBrk="1" hangingPunct="1">
              <a:defRPr/>
            </a:pPr>
            <a:r>
              <a:rPr lang="en-US" smtClean="0"/>
              <a:t>Solicitations</a:t>
            </a:r>
          </a:p>
        </p:txBody>
      </p:sp>
      <p:sp>
        <p:nvSpPr>
          <p:cNvPr id="204803" name="Rectangle 3"/>
          <p:cNvSpPr>
            <a:spLocks noGrp="1" noChangeArrowheads="1"/>
          </p:cNvSpPr>
          <p:nvPr>
            <p:ph type="body" idx="1"/>
          </p:nvPr>
        </p:nvSpPr>
        <p:spPr>
          <a:xfrm>
            <a:off x="685800" y="2133600"/>
            <a:ext cx="7772400" cy="2133600"/>
          </a:xfrm>
        </p:spPr>
        <p:txBody>
          <a:bodyPr/>
          <a:lstStyle/>
          <a:p>
            <a:pPr eaLnBrk="1" hangingPunct="1"/>
            <a:r>
              <a:rPr lang="en-US" smtClean="0"/>
              <a:t>If UDBE states it will submit a bid, it should be listed:</a:t>
            </a:r>
          </a:p>
          <a:p>
            <a:pPr lvl="1" eaLnBrk="1" hangingPunct="1"/>
            <a:r>
              <a:rPr lang="en-US" smtClean="0"/>
              <a:t>On UDBE commitment sheet </a:t>
            </a:r>
            <a:r>
              <a:rPr lang="en-US" u="sng" smtClean="0"/>
              <a:t>or</a:t>
            </a:r>
          </a:p>
          <a:p>
            <a:pPr lvl="1" eaLnBrk="1" hangingPunct="1"/>
            <a:r>
              <a:rPr lang="en-US" smtClean="0"/>
              <a:t>On list of rejected UDBEs</a:t>
            </a:r>
          </a:p>
        </p:txBody>
      </p:sp>
      <p:pic>
        <p:nvPicPr>
          <p:cNvPr id="204804" name="Picture 4"/>
          <p:cNvPicPr>
            <a:picLocks noChangeAspect="1" noChangeArrowheads="1"/>
          </p:cNvPicPr>
          <p:nvPr/>
        </p:nvPicPr>
        <p:blipFill>
          <a:blip r:embed="rId3" cstate="print"/>
          <a:srcRect/>
          <a:stretch>
            <a:fillRect/>
          </a:stretch>
        </p:blipFill>
        <p:spPr bwMode="auto">
          <a:xfrm>
            <a:off x="6172200" y="228600"/>
            <a:ext cx="2590800" cy="1914525"/>
          </a:xfrm>
          <a:prstGeom prst="rect">
            <a:avLst/>
          </a:prstGeom>
          <a:noFill/>
          <a:ln w="12700" cap="sq">
            <a:noFill/>
            <a:miter lim="800000"/>
            <a:headEnd type="none" w="sm" len="sm"/>
            <a:tailEnd type="none" w="sm" len="sm"/>
          </a:ln>
        </p:spPr>
      </p:pic>
      <p:sp>
        <p:nvSpPr>
          <p:cNvPr id="204805" name="Rectangle 5"/>
          <p:cNvSpPr>
            <a:spLocks noChangeArrowheads="1"/>
          </p:cNvSpPr>
          <p:nvPr/>
        </p:nvSpPr>
        <p:spPr bwMode="auto">
          <a:xfrm>
            <a:off x="685800" y="4419600"/>
            <a:ext cx="7772400" cy="2133600"/>
          </a:xfrm>
          <a:prstGeom prst="rect">
            <a:avLst/>
          </a:prstGeom>
          <a:noFill/>
          <a:ln w="9525">
            <a:noFill/>
            <a:miter lim="800000"/>
            <a:headEnd/>
            <a:tailEnd/>
          </a:ln>
        </p:spPr>
        <p:txBody>
          <a:bodyPr lIns="92075" tIns="46038" rIns="92075" bIns="46038"/>
          <a:lstStyle/>
          <a:p>
            <a:pPr marL="342900" indent="-342900">
              <a:spcBef>
                <a:spcPct val="20000"/>
              </a:spcBef>
              <a:buClr>
                <a:schemeClr val="accent2"/>
              </a:buClr>
              <a:buSzPct val="80000"/>
              <a:buFont typeface="Wingdings" pitchFamily="2" charset="2"/>
              <a:buChar char="l"/>
            </a:pPr>
            <a:r>
              <a:rPr lang="en-US" sz="3200">
                <a:latin typeface="Arial" charset="0"/>
              </a:rPr>
              <a:t>If not, contact UDBE to check if it submitted a bid.</a:t>
            </a:r>
          </a:p>
        </p:txBody>
      </p:sp>
      <p:sp>
        <p:nvSpPr>
          <p:cNvPr id="6" name="Rectangle 5"/>
          <p:cNvSpPr>
            <a:spLocks noChangeArrowheads="1"/>
          </p:cNvSpPr>
          <p:nvPr/>
        </p:nvSpPr>
        <p:spPr bwMode="auto">
          <a:xfrm>
            <a:off x="2819400" y="5791200"/>
            <a:ext cx="3779838" cy="461963"/>
          </a:xfrm>
          <a:prstGeom prst="rect">
            <a:avLst/>
          </a:prstGeom>
          <a:noFill/>
          <a:ln w="9525">
            <a:noFill/>
            <a:miter lim="800000"/>
            <a:headEnd/>
            <a:tailEnd/>
          </a:ln>
        </p:spPr>
        <p:txBody>
          <a:bodyPr>
            <a:spAutoFit/>
          </a:bodyPr>
          <a:lstStyle/>
          <a:p>
            <a:r>
              <a:rPr lang="en-US" b="0" i="1">
                <a:solidFill>
                  <a:srgbClr val="FFFFFF"/>
                </a:solidFill>
                <a:latin typeface="Arial" charset="0"/>
              </a:rPr>
              <a:t>GFE Memo, Item B</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4804"/>
                                        </p:tgtEl>
                                        <p:attrNameLst>
                                          <p:attrName>style.visibility</p:attrName>
                                        </p:attrNameLst>
                                      </p:cBhvr>
                                      <p:to>
                                        <p:strVal val="visible"/>
                                      </p:to>
                                    </p:set>
                                    <p:animEffect transition="in" filter="wipe(up)">
                                      <p:cBhvr>
                                        <p:cTn id="7" dur="500"/>
                                        <p:tgtEl>
                                          <p:spTgt spid="2048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4803">
                                            <p:txEl>
                                              <p:pRg st="0" end="0"/>
                                            </p:txEl>
                                          </p:spTgt>
                                        </p:tgtEl>
                                        <p:attrNameLst>
                                          <p:attrName>style.visibility</p:attrName>
                                        </p:attrNameLst>
                                      </p:cBhvr>
                                      <p:to>
                                        <p:strVal val="visible"/>
                                      </p:to>
                                    </p:set>
                                    <p:animEffect transition="in" filter="wipe(up)">
                                      <p:cBhvr>
                                        <p:cTn id="12" dur="500"/>
                                        <p:tgtEl>
                                          <p:spTgt spid="204803">
                                            <p:txEl>
                                              <p:pRg st="0" end="0"/>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04803">
                                            <p:txEl>
                                              <p:pRg st="1" end="1"/>
                                            </p:txEl>
                                          </p:spTgt>
                                        </p:tgtEl>
                                        <p:attrNameLst>
                                          <p:attrName>style.visibility</p:attrName>
                                        </p:attrNameLst>
                                      </p:cBhvr>
                                      <p:to>
                                        <p:strVal val="visible"/>
                                      </p:to>
                                    </p:set>
                                    <p:animEffect transition="in" filter="wipe(up)">
                                      <p:cBhvr>
                                        <p:cTn id="15" dur="500"/>
                                        <p:tgtEl>
                                          <p:spTgt spid="204803">
                                            <p:txEl>
                                              <p:pRg st="1" end="1"/>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04803">
                                            <p:txEl>
                                              <p:pRg st="2" end="2"/>
                                            </p:txEl>
                                          </p:spTgt>
                                        </p:tgtEl>
                                        <p:attrNameLst>
                                          <p:attrName>style.visibility</p:attrName>
                                        </p:attrNameLst>
                                      </p:cBhvr>
                                      <p:to>
                                        <p:strVal val="visible"/>
                                      </p:to>
                                    </p:set>
                                    <p:animEffect transition="in" filter="wipe(up)">
                                      <p:cBhvr>
                                        <p:cTn id="18" dur="500"/>
                                        <p:tgtEl>
                                          <p:spTgt spid="20480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04805"/>
                                        </p:tgtEl>
                                        <p:attrNameLst>
                                          <p:attrName>style.visibility</p:attrName>
                                        </p:attrNameLst>
                                      </p:cBhvr>
                                      <p:to>
                                        <p:strVal val="visible"/>
                                      </p:to>
                                    </p:set>
                                    <p:animEffect transition="in" filter="wipe(up)">
                                      <p:cBhvr>
                                        <p:cTn id="23" dur="500"/>
                                        <p:tgtEl>
                                          <p:spTgt spid="204805"/>
                                        </p:tgtEl>
                                      </p:cBhvr>
                                    </p:animEffect>
                                  </p:childTnLst>
                                </p:cTn>
                              </p:par>
                              <p:par>
                                <p:cTn id="24" presetID="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2000" fill="hold"/>
                                        <p:tgtEl>
                                          <p:spTgt spid="6"/>
                                        </p:tgtEl>
                                        <p:attrNameLst>
                                          <p:attrName>ppt_x</p:attrName>
                                        </p:attrNameLst>
                                      </p:cBhvr>
                                      <p:tavLst>
                                        <p:tav tm="0">
                                          <p:val>
                                            <p:strVal val="#ppt_x"/>
                                          </p:val>
                                        </p:tav>
                                        <p:tav tm="100000">
                                          <p:val>
                                            <p:strVal val="#ppt_x"/>
                                          </p:val>
                                        </p:tav>
                                      </p:tavLst>
                                    </p:anim>
                                    <p:anim calcmode="lin" valueType="num">
                                      <p:cBhvr additive="base">
                                        <p:cTn id="27"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build="p" autoUpdateAnimBg="0"/>
      <p:bldP spid="204805" grpId="0" autoUpdateAnimBg="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pPr eaLnBrk="1" hangingPunct="1">
              <a:defRPr/>
            </a:pPr>
            <a:r>
              <a:rPr lang="en-US" smtClean="0"/>
              <a:t>Solicitations</a:t>
            </a:r>
          </a:p>
        </p:txBody>
      </p:sp>
      <p:sp>
        <p:nvSpPr>
          <p:cNvPr id="223235" name="Rectangle 3"/>
          <p:cNvSpPr>
            <a:spLocks noGrp="1" noChangeArrowheads="1"/>
          </p:cNvSpPr>
          <p:nvPr>
            <p:ph type="body" idx="1"/>
          </p:nvPr>
        </p:nvSpPr>
        <p:spPr>
          <a:xfrm>
            <a:off x="685800" y="2286000"/>
            <a:ext cx="7772400" cy="2667000"/>
          </a:xfrm>
        </p:spPr>
        <p:txBody>
          <a:bodyPr/>
          <a:lstStyle/>
          <a:p>
            <a:pPr eaLnBrk="1" hangingPunct="1"/>
            <a:r>
              <a:rPr lang="en-US" smtClean="0"/>
              <a:t>Soliciting UDBE firms that do not do the work of the contract is pro forma efforts.</a:t>
            </a:r>
          </a:p>
          <a:p>
            <a:pPr eaLnBrk="1" hangingPunct="1"/>
            <a:r>
              <a:rPr lang="en-US" smtClean="0"/>
              <a:t>Soliciting DBEs that are not UDBEs does not count as GFE.</a:t>
            </a:r>
          </a:p>
        </p:txBody>
      </p:sp>
      <p:pic>
        <p:nvPicPr>
          <p:cNvPr id="223236" name="Picture 4"/>
          <p:cNvPicPr>
            <a:picLocks noChangeAspect="1" noChangeArrowheads="1"/>
          </p:cNvPicPr>
          <p:nvPr/>
        </p:nvPicPr>
        <p:blipFill>
          <a:blip r:embed="rId3" cstate="print"/>
          <a:srcRect/>
          <a:stretch>
            <a:fillRect/>
          </a:stretch>
        </p:blipFill>
        <p:spPr bwMode="auto">
          <a:xfrm>
            <a:off x="6172200" y="228600"/>
            <a:ext cx="2590800" cy="1914525"/>
          </a:xfrm>
          <a:prstGeom prst="rect">
            <a:avLst/>
          </a:prstGeom>
          <a:noFill/>
          <a:ln w="12700" cap="sq">
            <a:noFill/>
            <a:miter lim="800000"/>
            <a:headEnd type="none" w="sm" len="sm"/>
            <a:tailEnd type="none" w="sm" len="sm"/>
          </a:ln>
        </p:spPr>
      </p:pic>
      <p:sp>
        <p:nvSpPr>
          <p:cNvPr id="5" name="Rectangle 4"/>
          <p:cNvSpPr>
            <a:spLocks noChangeArrowheads="1"/>
          </p:cNvSpPr>
          <p:nvPr/>
        </p:nvSpPr>
        <p:spPr bwMode="auto">
          <a:xfrm>
            <a:off x="2819400" y="5791200"/>
            <a:ext cx="3779838" cy="461963"/>
          </a:xfrm>
          <a:prstGeom prst="rect">
            <a:avLst/>
          </a:prstGeom>
          <a:noFill/>
          <a:ln w="9525">
            <a:noFill/>
            <a:miter lim="800000"/>
            <a:headEnd/>
            <a:tailEnd/>
          </a:ln>
        </p:spPr>
        <p:txBody>
          <a:bodyPr>
            <a:spAutoFit/>
          </a:bodyPr>
          <a:lstStyle/>
          <a:p>
            <a:r>
              <a:rPr lang="en-US" b="0" i="1">
                <a:solidFill>
                  <a:srgbClr val="FFFFFF"/>
                </a:solidFill>
                <a:latin typeface="Arial" charset="0"/>
              </a:rPr>
              <a:t>GFE Memo, Item B</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23236"/>
                                        </p:tgtEl>
                                        <p:attrNameLst>
                                          <p:attrName>style.visibility</p:attrName>
                                        </p:attrNameLst>
                                      </p:cBhvr>
                                      <p:to>
                                        <p:strVal val="visible"/>
                                      </p:to>
                                    </p:set>
                                    <p:animEffect transition="in" filter="wipe(up)">
                                      <p:cBhvr>
                                        <p:cTn id="7" dur="500"/>
                                        <p:tgtEl>
                                          <p:spTgt spid="2232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23235">
                                            <p:txEl>
                                              <p:pRg st="0" end="0"/>
                                            </p:txEl>
                                          </p:spTgt>
                                        </p:tgtEl>
                                        <p:attrNameLst>
                                          <p:attrName>style.visibility</p:attrName>
                                        </p:attrNameLst>
                                      </p:cBhvr>
                                      <p:to>
                                        <p:strVal val="visible"/>
                                      </p:to>
                                    </p:set>
                                    <p:animEffect transition="in" filter="wipe(up)">
                                      <p:cBhvr>
                                        <p:cTn id="12" dur="500"/>
                                        <p:tgtEl>
                                          <p:spTgt spid="2232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23235">
                                            <p:txEl>
                                              <p:pRg st="1" end="1"/>
                                            </p:txEl>
                                          </p:spTgt>
                                        </p:tgtEl>
                                        <p:attrNameLst>
                                          <p:attrName>style.visibility</p:attrName>
                                        </p:attrNameLst>
                                      </p:cBhvr>
                                      <p:to>
                                        <p:strVal val="visible"/>
                                      </p:to>
                                    </p:set>
                                    <p:animEffect transition="in" filter="wipe(up)">
                                      <p:cBhvr>
                                        <p:cTn id="17" dur="500"/>
                                        <p:tgtEl>
                                          <p:spTgt spid="223235">
                                            <p:txEl>
                                              <p:pRg st="1" end="1"/>
                                            </p:txEl>
                                          </p:spTgt>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2000" fill="hold"/>
                                        <p:tgtEl>
                                          <p:spTgt spid="5"/>
                                        </p:tgtEl>
                                        <p:attrNameLst>
                                          <p:attrName>ppt_x</p:attrName>
                                        </p:attrNameLst>
                                      </p:cBhvr>
                                      <p:tavLst>
                                        <p:tav tm="0">
                                          <p:val>
                                            <p:strVal val="#ppt_x"/>
                                          </p:val>
                                        </p:tav>
                                        <p:tav tm="100000">
                                          <p:val>
                                            <p:strVal val="#ppt_x"/>
                                          </p:val>
                                        </p:tav>
                                      </p:tavLst>
                                    </p:anim>
                                    <p:anim calcmode="lin" valueType="num">
                                      <p:cBhvr additive="base">
                                        <p:cTn id="21"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build="p" autoUpdateAnimBg="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eaLnBrk="1" hangingPunct="1">
              <a:defRPr/>
            </a:pPr>
            <a:r>
              <a:rPr lang="en-US" smtClean="0"/>
              <a:t>Solicitations</a:t>
            </a:r>
          </a:p>
        </p:txBody>
      </p:sp>
      <p:pic>
        <p:nvPicPr>
          <p:cNvPr id="206851" name="Picture 3"/>
          <p:cNvPicPr>
            <a:picLocks noChangeAspect="1" noChangeArrowheads="1"/>
          </p:cNvPicPr>
          <p:nvPr/>
        </p:nvPicPr>
        <p:blipFill>
          <a:blip r:embed="rId3" cstate="print"/>
          <a:srcRect/>
          <a:stretch>
            <a:fillRect/>
          </a:stretch>
        </p:blipFill>
        <p:spPr bwMode="auto">
          <a:xfrm>
            <a:off x="6096000" y="228600"/>
            <a:ext cx="2590800" cy="1914525"/>
          </a:xfrm>
          <a:prstGeom prst="rect">
            <a:avLst/>
          </a:prstGeom>
          <a:noFill/>
          <a:ln w="12700" cap="sq">
            <a:noFill/>
            <a:miter lim="800000"/>
            <a:headEnd type="none" w="sm" len="sm"/>
            <a:tailEnd type="none" w="sm" len="sm"/>
          </a:ln>
        </p:spPr>
      </p:pic>
      <p:sp>
        <p:nvSpPr>
          <p:cNvPr id="206852" name="Text Box 4"/>
          <p:cNvSpPr txBox="1">
            <a:spLocks noChangeArrowheads="1"/>
          </p:cNvSpPr>
          <p:nvPr/>
        </p:nvSpPr>
        <p:spPr bwMode="auto">
          <a:xfrm>
            <a:off x="1676400" y="3168650"/>
            <a:ext cx="5105400" cy="1317625"/>
          </a:xfrm>
          <a:prstGeom prst="rect">
            <a:avLst/>
          </a:prstGeom>
          <a:noFill/>
          <a:ln w="38100" cap="sq">
            <a:solidFill>
              <a:schemeClr val="tx1"/>
            </a:solidFill>
            <a:miter lim="800000"/>
            <a:headEnd type="none" w="sm" len="sm"/>
            <a:tailEnd type="none" w="sm" len="sm"/>
          </a:ln>
        </p:spPr>
        <p:txBody>
          <a:bodyPr lIns="274320" tIns="274320" rIns="274320" bIns="274320">
            <a:spAutoFit/>
          </a:bodyPr>
          <a:lstStyle/>
          <a:p>
            <a:pPr>
              <a:spcBef>
                <a:spcPct val="50000"/>
              </a:spcBef>
            </a:pPr>
            <a:r>
              <a:rPr lang="en-US">
                <a:latin typeface="Arial" charset="0"/>
              </a:rPr>
              <a:t>Are enough UDBEs going to submit bids to meet the goal?</a:t>
            </a:r>
          </a:p>
        </p:txBody>
      </p:sp>
      <p:sp>
        <p:nvSpPr>
          <p:cNvPr id="206853" name="Line 5"/>
          <p:cNvSpPr>
            <a:spLocks noChangeShapeType="1"/>
          </p:cNvSpPr>
          <p:nvPr/>
        </p:nvSpPr>
        <p:spPr bwMode="auto">
          <a:xfrm flipH="1">
            <a:off x="3810000" y="4502150"/>
            <a:ext cx="1143000" cy="762000"/>
          </a:xfrm>
          <a:prstGeom prst="line">
            <a:avLst/>
          </a:prstGeom>
          <a:noFill/>
          <a:ln w="38100" cap="sq">
            <a:solidFill>
              <a:schemeClr val="tx1"/>
            </a:solidFill>
            <a:round/>
            <a:headEnd type="none" w="sm" len="sm"/>
            <a:tailEnd type="triangle" w="med" len="lg"/>
          </a:ln>
        </p:spPr>
        <p:txBody>
          <a:bodyPr/>
          <a:lstStyle/>
          <a:p>
            <a:endParaRPr lang="en-US"/>
          </a:p>
        </p:txBody>
      </p:sp>
      <p:sp>
        <p:nvSpPr>
          <p:cNvPr id="206854" name="Text Box 6"/>
          <p:cNvSpPr txBox="1">
            <a:spLocks noChangeArrowheads="1"/>
          </p:cNvSpPr>
          <p:nvPr/>
        </p:nvSpPr>
        <p:spPr bwMode="auto">
          <a:xfrm>
            <a:off x="4572000" y="4730750"/>
            <a:ext cx="609600" cy="457200"/>
          </a:xfrm>
          <a:prstGeom prst="rect">
            <a:avLst/>
          </a:prstGeom>
          <a:noFill/>
          <a:ln w="12700" cap="sq">
            <a:noFill/>
            <a:miter lim="800000"/>
            <a:headEnd type="none" w="sm" len="sm"/>
            <a:tailEnd type="none" w="sm" len="sm"/>
          </a:ln>
        </p:spPr>
        <p:txBody>
          <a:bodyPr>
            <a:spAutoFit/>
          </a:bodyPr>
          <a:lstStyle/>
          <a:p>
            <a:pPr>
              <a:spcBef>
                <a:spcPct val="50000"/>
              </a:spcBef>
            </a:pPr>
            <a:r>
              <a:rPr lang="en-US">
                <a:latin typeface="Arial" charset="0"/>
              </a:rPr>
              <a:t>No</a:t>
            </a:r>
          </a:p>
        </p:txBody>
      </p:sp>
      <p:sp>
        <p:nvSpPr>
          <p:cNvPr id="206855" name="Text Box 7"/>
          <p:cNvSpPr txBox="1">
            <a:spLocks noChangeArrowheads="1"/>
          </p:cNvSpPr>
          <p:nvPr/>
        </p:nvSpPr>
        <p:spPr bwMode="auto">
          <a:xfrm>
            <a:off x="304800" y="5340350"/>
            <a:ext cx="4724400" cy="1317625"/>
          </a:xfrm>
          <a:prstGeom prst="rect">
            <a:avLst/>
          </a:prstGeom>
          <a:noFill/>
          <a:ln w="38100" cap="sq">
            <a:solidFill>
              <a:schemeClr val="tx1"/>
            </a:solidFill>
            <a:miter lim="800000"/>
            <a:headEnd type="none" w="sm" len="sm"/>
            <a:tailEnd type="none" w="sm" len="sm"/>
          </a:ln>
        </p:spPr>
        <p:txBody>
          <a:bodyPr lIns="274320" tIns="274320" rIns="274320" bIns="274320">
            <a:spAutoFit/>
          </a:bodyPr>
          <a:lstStyle/>
          <a:p>
            <a:pPr>
              <a:spcBef>
                <a:spcPct val="50000"/>
              </a:spcBef>
            </a:pPr>
            <a:r>
              <a:rPr lang="en-US">
                <a:latin typeface="Arial" charset="0"/>
              </a:rPr>
              <a:t>What additional efforts were exercised by the bidder?</a:t>
            </a:r>
          </a:p>
        </p:txBody>
      </p:sp>
      <p:sp>
        <p:nvSpPr>
          <p:cNvPr id="206856" name="Text Box 8"/>
          <p:cNvSpPr txBox="1">
            <a:spLocks noChangeArrowheads="1"/>
          </p:cNvSpPr>
          <p:nvPr/>
        </p:nvSpPr>
        <p:spPr bwMode="auto">
          <a:xfrm>
            <a:off x="5410200" y="5264150"/>
            <a:ext cx="3429000" cy="1552575"/>
          </a:xfrm>
          <a:prstGeom prst="rect">
            <a:avLst/>
          </a:prstGeom>
          <a:noFill/>
          <a:ln w="12700" cap="sq">
            <a:noFill/>
            <a:miter lim="800000"/>
            <a:headEnd type="none" w="sm" len="sm"/>
            <a:tailEnd type="none" w="sm" len="sm"/>
          </a:ln>
        </p:spPr>
        <p:txBody>
          <a:bodyPr>
            <a:spAutoFit/>
          </a:bodyPr>
          <a:lstStyle/>
          <a:p>
            <a:pPr>
              <a:spcBef>
                <a:spcPct val="50000"/>
              </a:spcBef>
            </a:pPr>
            <a:r>
              <a:rPr lang="en-US" b="0">
                <a:latin typeface="Arial" charset="0"/>
              </a:rPr>
              <a:t>The greater the short fall from the goal, the more additional efforts should be exerted.</a:t>
            </a:r>
          </a:p>
        </p:txBody>
      </p:sp>
      <p:sp>
        <p:nvSpPr>
          <p:cNvPr id="206857" name="Text Box 9"/>
          <p:cNvSpPr txBox="1">
            <a:spLocks noChangeArrowheads="1"/>
          </p:cNvSpPr>
          <p:nvPr/>
        </p:nvSpPr>
        <p:spPr bwMode="auto">
          <a:xfrm>
            <a:off x="381000" y="2022475"/>
            <a:ext cx="7239000" cy="946150"/>
          </a:xfrm>
          <a:prstGeom prst="rect">
            <a:avLst/>
          </a:prstGeom>
          <a:noFill/>
          <a:ln w="12700" cap="sq">
            <a:noFill/>
            <a:miter lim="800000"/>
            <a:headEnd type="none" w="sm" len="sm"/>
            <a:tailEnd type="none" w="sm" len="sm"/>
          </a:ln>
        </p:spPr>
        <p:txBody>
          <a:bodyPr>
            <a:spAutoFit/>
          </a:bodyPr>
          <a:lstStyle/>
          <a:p>
            <a:pPr>
              <a:spcBef>
                <a:spcPct val="50000"/>
              </a:spcBef>
            </a:pPr>
            <a:r>
              <a:rPr lang="en-US" sz="2800">
                <a:latin typeface="Arial" charset="0"/>
              </a:rPr>
              <a:t>Check the UDBE responses to solicitations</a:t>
            </a:r>
          </a:p>
        </p:txBody>
      </p:sp>
      <p:sp>
        <p:nvSpPr>
          <p:cNvPr id="10" name="Rectangle 9"/>
          <p:cNvSpPr>
            <a:spLocks noChangeArrowheads="1"/>
          </p:cNvSpPr>
          <p:nvPr/>
        </p:nvSpPr>
        <p:spPr bwMode="auto">
          <a:xfrm>
            <a:off x="6049963" y="2438400"/>
            <a:ext cx="3094037" cy="461963"/>
          </a:xfrm>
          <a:prstGeom prst="rect">
            <a:avLst/>
          </a:prstGeom>
          <a:noFill/>
          <a:ln w="9525">
            <a:noFill/>
            <a:miter lim="800000"/>
            <a:headEnd/>
            <a:tailEnd/>
          </a:ln>
        </p:spPr>
        <p:txBody>
          <a:bodyPr>
            <a:spAutoFit/>
          </a:bodyPr>
          <a:lstStyle/>
          <a:p>
            <a:r>
              <a:rPr lang="en-US" b="0" i="1">
                <a:solidFill>
                  <a:srgbClr val="FFFFFF"/>
                </a:solidFill>
                <a:latin typeface="Arial" charset="0"/>
              </a:rPr>
              <a:t>GFE Memo, Item B</a:t>
            </a:r>
          </a:p>
        </p:txBody>
      </p:sp>
    </p:spTree>
  </p:cSld>
  <p:clrMapOvr>
    <a:masterClrMapping/>
  </p:clrMapOvr>
  <p:transition spd="med">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06851"/>
                                        </p:tgtEl>
                                        <p:attrNameLst>
                                          <p:attrName>style.visibility</p:attrName>
                                        </p:attrNameLst>
                                      </p:cBhvr>
                                      <p:to>
                                        <p:strVal val="visible"/>
                                      </p:to>
                                    </p:set>
                                    <p:anim calcmode="lin" valueType="num">
                                      <p:cBhvr additive="base">
                                        <p:cTn id="7" dur="500" fill="hold"/>
                                        <p:tgtEl>
                                          <p:spTgt spid="206851"/>
                                        </p:tgtEl>
                                        <p:attrNameLst>
                                          <p:attrName>ppt_x</p:attrName>
                                        </p:attrNameLst>
                                      </p:cBhvr>
                                      <p:tavLst>
                                        <p:tav tm="0">
                                          <p:val>
                                            <p:strVal val="1+#ppt_w/2"/>
                                          </p:val>
                                        </p:tav>
                                        <p:tav tm="100000">
                                          <p:val>
                                            <p:strVal val="#ppt_x"/>
                                          </p:val>
                                        </p:tav>
                                      </p:tavLst>
                                    </p:anim>
                                    <p:anim calcmode="lin" valueType="num">
                                      <p:cBhvr additive="base">
                                        <p:cTn id="8" dur="500" fill="hold"/>
                                        <p:tgtEl>
                                          <p:spTgt spid="20685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6857"/>
                                        </p:tgtEl>
                                        <p:attrNameLst>
                                          <p:attrName>style.visibility</p:attrName>
                                        </p:attrNameLst>
                                      </p:cBhvr>
                                      <p:to>
                                        <p:strVal val="visible"/>
                                      </p:to>
                                    </p:set>
                                    <p:anim calcmode="lin" valueType="num">
                                      <p:cBhvr additive="base">
                                        <p:cTn id="13" dur="500" fill="hold"/>
                                        <p:tgtEl>
                                          <p:spTgt spid="206857"/>
                                        </p:tgtEl>
                                        <p:attrNameLst>
                                          <p:attrName>ppt_x</p:attrName>
                                        </p:attrNameLst>
                                      </p:cBhvr>
                                      <p:tavLst>
                                        <p:tav tm="0">
                                          <p:val>
                                            <p:strVal val="0-#ppt_w/2"/>
                                          </p:val>
                                        </p:tav>
                                        <p:tav tm="100000">
                                          <p:val>
                                            <p:strVal val="#ppt_x"/>
                                          </p:val>
                                        </p:tav>
                                      </p:tavLst>
                                    </p:anim>
                                    <p:anim calcmode="lin" valueType="num">
                                      <p:cBhvr additive="base">
                                        <p:cTn id="14" dur="500" fill="hold"/>
                                        <p:tgtEl>
                                          <p:spTgt spid="20685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6852"/>
                                        </p:tgtEl>
                                        <p:attrNameLst>
                                          <p:attrName>style.visibility</p:attrName>
                                        </p:attrNameLst>
                                      </p:cBhvr>
                                      <p:to>
                                        <p:strVal val="visible"/>
                                      </p:to>
                                    </p:set>
                                    <p:anim calcmode="lin" valueType="num">
                                      <p:cBhvr additive="base">
                                        <p:cTn id="19" dur="500" fill="hold"/>
                                        <p:tgtEl>
                                          <p:spTgt spid="206852"/>
                                        </p:tgtEl>
                                        <p:attrNameLst>
                                          <p:attrName>ppt_x</p:attrName>
                                        </p:attrNameLst>
                                      </p:cBhvr>
                                      <p:tavLst>
                                        <p:tav tm="0">
                                          <p:val>
                                            <p:strVal val="0-#ppt_w/2"/>
                                          </p:val>
                                        </p:tav>
                                        <p:tav tm="100000">
                                          <p:val>
                                            <p:strVal val="#ppt_x"/>
                                          </p:val>
                                        </p:tav>
                                      </p:tavLst>
                                    </p:anim>
                                    <p:anim calcmode="lin" valueType="num">
                                      <p:cBhvr additive="base">
                                        <p:cTn id="20" dur="500" fill="hold"/>
                                        <p:tgtEl>
                                          <p:spTgt spid="20685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06853"/>
                                        </p:tgtEl>
                                        <p:attrNameLst>
                                          <p:attrName>style.visibility</p:attrName>
                                        </p:attrNameLst>
                                      </p:cBhvr>
                                      <p:to>
                                        <p:strVal val="visible"/>
                                      </p:to>
                                    </p:set>
                                    <p:animEffect transition="in" filter="wipe(up)">
                                      <p:cBhvr>
                                        <p:cTn id="25" dur="500"/>
                                        <p:tgtEl>
                                          <p:spTgt spid="206853"/>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206854"/>
                                        </p:tgtEl>
                                        <p:attrNameLst>
                                          <p:attrName>style.visibility</p:attrName>
                                        </p:attrNameLst>
                                      </p:cBhvr>
                                      <p:to>
                                        <p:strVal val="visible"/>
                                      </p:to>
                                    </p:set>
                                    <p:animEffect transition="in" filter="wipe(up)">
                                      <p:cBhvr>
                                        <p:cTn id="29" dur="500"/>
                                        <p:tgtEl>
                                          <p:spTgt spid="20685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206855"/>
                                        </p:tgtEl>
                                        <p:attrNameLst>
                                          <p:attrName>style.visibility</p:attrName>
                                        </p:attrNameLst>
                                      </p:cBhvr>
                                      <p:to>
                                        <p:strVal val="visible"/>
                                      </p:to>
                                    </p:set>
                                    <p:anim calcmode="lin" valueType="num">
                                      <p:cBhvr additive="base">
                                        <p:cTn id="34" dur="500" fill="hold"/>
                                        <p:tgtEl>
                                          <p:spTgt spid="206855"/>
                                        </p:tgtEl>
                                        <p:attrNameLst>
                                          <p:attrName>ppt_x</p:attrName>
                                        </p:attrNameLst>
                                      </p:cBhvr>
                                      <p:tavLst>
                                        <p:tav tm="0">
                                          <p:val>
                                            <p:strVal val="0-#ppt_w/2"/>
                                          </p:val>
                                        </p:tav>
                                        <p:tav tm="100000">
                                          <p:val>
                                            <p:strVal val="#ppt_x"/>
                                          </p:val>
                                        </p:tav>
                                      </p:tavLst>
                                    </p:anim>
                                    <p:anim calcmode="lin" valueType="num">
                                      <p:cBhvr additive="base">
                                        <p:cTn id="35" dur="500" fill="hold"/>
                                        <p:tgtEl>
                                          <p:spTgt spid="206855"/>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206856"/>
                                        </p:tgtEl>
                                        <p:attrNameLst>
                                          <p:attrName>style.visibility</p:attrName>
                                        </p:attrNameLst>
                                      </p:cBhvr>
                                      <p:to>
                                        <p:strVal val="visible"/>
                                      </p:to>
                                    </p:set>
                                    <p:anim calcmode="lin" valueType="num">
                                      <p:cBhvr additive="base">
                                        <p:cTn id="40" dur="500" fill="hold"/>
                                        <p:tgtEl>
                                          <p:spTgt spid="206856"/>
                                        </p:tgtEl>
                                        <p:attrNameLst>
                                          <p:attrName>ppt_x</p:attrName>
                                        </p:attrNameLst>
                                      </p:cBhvr>
                                      <p:tavLst>
                                        <p:tav tm="0">
                                          <p:val>
                                            <p:strVal val="0-#ppt_w/2"/>
                                          </p:val>
                                        </p:tav>
                                        <p:tav tm="100000">
                                          <p:val>
                                            <p:strVal val="#ppt_x"/>
                                          </p:val>
                                        </p:tav>
                                      </p:tavLst>
                                    </p:anim>
                                    <p:anim calcmode="lin" valueType="num">
                                      <p:cBhvr additive="base">
                                        <p:cTn id="41" dur="500" fill="hold"/>
                                        <p:tgtEl>
                                          <p:spTgt spid="206856"/>
                                        </p:tgtEl>
                                        <p:attrNameLst>
                                          <p:attrName>ppt_y</p:attrName>
                                        </p:attrNameLst>
                                      </p:cBhvr>
                                      <p:tavLst>
                                        <p:tav tm="0">
                                          <p:val>
                                            <p:strVal val="#ppt_y"/>
                                          </p:val>
                                        </p:tav>
                                        <p:tav tm="100000">
                                          <p:val>
                                            <p:strVal val="#ppt_y"/>
                                          </p:val>
                                        </p:tav>
                                      </p:tavLst>
                                    </p:anim>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2000" fill="hold"/>
                                        <p:tgtEl>
                                          <p:spTgt spid="10"/>
                                        </p:tgtEl>
                                        <p:attrNameLst>
                                          <p:attrName>ppt_x</p:attrName>
                                        </p:attrNameLst>
                                      </p:cBhvr>
                                      <p:tavLst>
                                        <p:tav tm="0">
                                          <p:val>
                                            <p:strVal val="#ppt_x"/>
                                          </p:val>
                                        </p:tav>
                                        <p:tav tm="100000">
                                          <p:val>
                                            <p:strVal val="#ppt_x"/>
                                          </p:val>
                                        </p:tav>
                                      </p:tavLst>
                                    </p:anim>
                                    <p:anim calcmode="lin" valueType="num">
                                      <p:cBhvr additive="base">
                                        <p:cTn id="46"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2" grpId="0" animBg="1" autoUpdateAnimBg="0"/>
      <p:bldP spid="206853" grpId="0" animBg="1"/>
      <p:bldP spid="206854" grpId="0" autoUpdateAnimBg="0"/>
      <p:bldP spid="206855" grpId="0" animBg="1" autoUpdateAnimBg="0"/>
      <p:bldP spid="206856" grpId="0" autoUpdateAnimBg="0"/>
      <p:bldP spid="206857" grpId="0" autoUpdateAnimBg="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381000" y="609600"/>
            <a:ext cx="6096000" cy="1143000"/>
          </a:xfrm>
        </p:spPr>
        <p:txBody>
          <a:bodyPr/>
          <a:lstStyle/>
          <a:p>
            <a:pPr eaLnBrk="1" hangingPunct="1">
              <a:defRPr/>
            </a:pPr>
            <a:r>
              <a:rPr lang="en-US" smtClean="0"/>
              <a:t>Break Out Contract Items</a:t>
            </a:r>
          </a:p>
        </p:txBody>
      </p:sp>
      <p:sp>
        <p:nvSpPr>
          <p:cNvPr id="208899" name="Rectangle 3"/>
          <p:cNvSpPr>
            <a:spLocks noGrp="1" noChangeArrowheads="1"/>
          </p:cNvSpPr>
          <p:nvPr>
            <p:ph type="body" idx="1"/>
          </p:nvPr>
        </p:nvSpPr>
        <p:spPr>
          <a:xfrm>
            <a:off x="685800" y="2209800"/>
            <a:ext cx="7772400" cy="4114800"/>
          </a:xfrm>
        </p:spPr>
        <p:txBody>
          <a:bodyPr/>
          <a:lstStyle/>
          <a:p>
            <a:pPr eaLnBrk="1" hangingPunct="1"/>
            <a:r>
              <a:rPr lang="en-US" smtClean="0"/>
              <a:t>Sample UDBEs to see if size of bid items prevented participation</a:t>
            </a:r>
          </a:p>
        </p:txBody>
      </p:sp>
      <p:pic>
        <p:nvPicPr>
          <p:cNvPr id="208900" name="Picture 4"/>
          <p:cNvPicPr>
            <a:picLocks noChangeAspect="1" noChangeArrowheads="1"/>
          </p:cNvPicPr>
          <p:nvPr/>
        </p:nvPicPr>
        <p:blipFill>
          <a:blip r:embed="rId3" cstate="print"/>
          <a:srcRect/>
          <a:stretch>
            <a:fillRect/>
          </a:stretch>
        </p:blipFill>
        <p:spPr bwMode="auto">
          <a:xfrm>
            <a:off x="6553200" y="304800"/>
            <a:ext cx="2362200" cy="1771650"/>
          </a:xfrm>
          <a:prstGeom prst="rect">
            <a:avLst/>
          </a:prstGeom>
          <a:noFill/>
          <a:ln w="12700" cap="sq">
            <a:noFill/>
            <a:miter lim="800000"/>
            <a:headEnd type="none" w="sm" len="sm"/>
            <a:tailEnd type="none" w="sm" len="sm"/>
          </a:ln>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08900"/>
                                        </p:tgtEl>
                                        <p:attrNameLst>
                                          <p:attrName>style.visibility</p:attrName>
                                        </p:attrNameLst>
                                      </p:cBhvr>
                                      <p:to>
                                        <p:strVal val="visible"/>
                                      </p:to>
                                    </p:set>
                                    <p:animEffect transition="in" filter="dissolve">
                                      <p:cBhvr>
                                        <p:cTn id="7" dur="500"/>
                                        <p:tgtEl>
                                          <p:spTgt spid="20890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208899">
                                            <p:txEl>
                                              <p:pRg st="0" end="0"/>
                                            </p:txEl>
                                          </p:spTgt>
                                        </p:tgtEl>
                                        <p:attrNameLst>
                                          <p:attrName>style.visibility</p:attrName>
                                        </p:attrNameLst>
                                      </p:cBhvr>
                                      <p:to>
                                        <p:strVal val="visible"/>
                                      </p:to>
                                    </p:set>
                                    <p:anim calcmode="lin" valueType="num">
                                      <p:cBhvr additive="base">
                                        <p:cTn id="12" dur="500" fill="hold"/>
                                        <p:tgtEl>
                                          <p:spTgt spid="20889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8899">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685800" y="457200"/>
            <a:ext cx="4648200" cy="1143000"/>
          </a:xfrm>
        </p:spPr>
        <p:txBody>
          <a:bodyPr/>
          <a:lstStyle/>
          <a:p>
            <a:pPr eaLnBrk="1" hangingPunct="1">
              <a:defRPr/>
            </a:pPr>
            <a:r>
              <a:rPr lang="en-US" smtClean="0"/>
              <a:t>Plans, Specs, and Requirements</a:t>
            </a:r>
          </a:p>
        </p:txBody>
      </p:sp>
      <p:sp>
        <p:nvSpPr>
          <p:cNvPr id="210947" name="Rectangle 3"/>
          <p:cNvSpPr>
            <a:spLocks noGrp="1" noChangeArrowheads="1"/>
          </p:cNvSpPr>
          <p:nvPr>
            <p:ph type="body" idx="1"/>
          </p:nvPr>
        </p:nvSpPr>
        <p:spPr>
          <a:xfrm>
            <a:off x="685800" y="2209800"/>
            <a:ext cx="7772400" cy="4114800"/>
          </a:xfrm>
        </p:spPr>
        <p:txBody>
          <a:bodyPr/>
          <a:lstStyle/>
          <a:p>
            <a:pPr eaLnBrk="1" hangingPunct="1"/>
            <a:r>
              <a:rPr lang="en-US" smtClean="0"/>
              <a:t>Bidder should make this info. available in a timely manner</a:t>
            </a:r>
          </a:p>
        </p:txBody>
      </p:sp>
      <p:pic>
        <p:nvPicPr>
          <p:cNvPr id="210948" name="Picture 4"/>
          <p:cNvPicPr>
            <a:picLocks noChangeAspect="1" noChangeArrowheads="1"/>
          </p:cNvPicPr>
          <p:nvPr/>
        </p:nvPicPr>
        <p:blipFill>
          <a:blip r:embed="rId3" cstate="print"/>
          <a:srcRect/>
          <a:stretch>
            <a:fillRect/>
          </a:stretch>
        </p:blipFill>
        <p:spPr bwMode="auto">
          <a:xfrm>
            <a:off x="6477000" y="304800"/>
            <a:ext cx="2057400" cy="1982788"/>
          </a:xfrm>
          <a:prstGeom prst="rect">
            <a:avLst/>
          </a:prstGeom>
          <a:noFill/>
          <a:ln w="12700" cap="sq">
            <a:noFill/>
            <a:miter lim="800000"/>
            <a:headEnd type="none" w="sm" len="sm"/>
            <a:tailEnd type="none" w="sm" len="sm"/>
          </a:ln>
        </p:spPr>
      </p:pic>
      <p:sp>
        <p:nvSpPr>
          <p:cNvPr id="5" name="Rectangle 4"/>
          <p:cNvSpPr>
            <a:spLocks noChangeArrowheads="1"/>
          </p:cNvSpPr>
          <p:nvPr/>
        </p:nvSpPr>
        <p:spPr bwMode="auto">
          <a:xfrm>
            <a:off x="2819400" y="5562600"/>
            <a:ext cx="3779838" cy="461963"/>
          </a:xfrm>
          <a:prstGeom prst="rect">
            <a:avLst/>
          </a:prstGeom>
          <a:noFill/>
          <a:ln w="9525">
            <a:noFill/>
            <a:miter lim="800000"/>
            <a:headEnd/>
            <a:tailEnd/>
          </a:ln>
        </p:spPr>
        <p:txBody>
          <a:bodyPr>
            <a:spAutoFit/>
          </a:bodyPr>
          <a:lstStyle/>
          <a:p>
            <a:r>
              <a:rPr lang="en-US" b="0" i="1">
                <a:solidFill>
                  <a:srgbClr val="FFFFFF"/>
                </a:solidFill>
                <a:latin typeface="Arial" charset="0"/>
              </a:rPr>
              <a:t>See GFE Memo, Item F</a:t>
            </a: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10948"/>
                                        </p:tgtEl>
                                        <p:attrNameLst>
                                          <p:attrName>style.visibility</p:attrName>
                                        </p:attrNameLst>
                                      </p:cBhvr>
                                      <p:to>
                                        <p:strVal val="visible"/>
                                      </p:to>
                                    </p:set>
                                    <p:anim calcmode="lin" valueType="num">
                                      <p:cBhvr additive="base">
                                        <p:cTn id="7" dur="500" fill="hold"/>
                                        <p:tgtEl>
                                          <p:spTgt spid="210948"/>
                                        </p:tgtEl>
                                        <p:attrNameLst>
                                          <p:attrName>ppt_x</p:attrName>
                                        </p:attrNameLst>
                                      </p:cBhvr>
                                      <p:tavLst>
                                        <p:tav tm="0">
                                          <p:val>
                                            <p:strVal val="1+#ppt_w/2"/>
                                          </p:val>
                                        </p:tav>
                                        <p:tav tm="100000">
                                          <p:val>
                                            <p:strVal val="#ppt_x"/>
                                          </p:val>
                                        </p:tav>
                                      </p:tavLst>
                                    </p:anim>
                                    <p:anim calcmode="lin" valueType="num">
                                      <p:cBhvr additive="base">
                                        <p:cTn id="8" dur="500" fill="hold"/>
                                        <p:tgtEl>
                                          <p:spTgt spid="21094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210947">
                                            <p:txEl>
                                              <p:pRg st="0" end="0"/>
                                            </p:txEl>
                                          </p:spTgt>
                                        </p:tgtEl>
                                        <p:attrNameLst>
                                          <p:attrName>style.visibility</p:attrName>
                                        </p:attrNameLst>
                                      </p:cBhvr>
                                      <p:to>
                                        <p:strVal val="visible"/>
                                      </p:to>
                                    </p:set>
                                    <p:anim calcmode="lin" valueType="num">
                                      <p:cBhvr additive="base">
                                        <p:cTn id="13" dur="500" fill="hold"/>
                                        <p:tgtEl>
                                          <p:spTgt spid="21094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1094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000" fill="hold"/>
                                        <p:tgtEl>
                                          <p:spTgt spid="5"/>
                                        </p:tgtEl>
                                        <p:attrNameLst>
                                          <p:attrName>ppt_x</p:attrName>
                                        </p:attrNameLst>
                                      </p:cBhvr>
                                      <p:tavLst>
                                        <p:tav tm="0">
                                          <p:val>
                                            <p:strVal val="#ppt_x"/>
                                          </p:val>
                                        </p:tav>
                                        <p:tav tm="100000">
                                          <p:val>
                                            <p:strVal val="#ppt_x"/>
                                          </p:val>
                                        </p:tav>
                                      </p:tavLst>
                                    </p:anim>
                                    <p:anim calcmode="lin" valueType="num">
                                      <p:cBhvr additive="base">
                                        <p:cTn id="1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build="p" autoUpdateAnimBg="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2" name="Picture 3" descr="C:\Documents and Settings\lance.yokota\Local Settings\Temporary Internet Files\Content.IE5\P89R5YBE\MC900055382[1].wmf"/>
          <p:cNvPicPr>
            <a:picLocks noChangeAspect="1" noChangeArrowheads="1"/>
          </p:cNvPicPr>
          <p:nvPr/>
        </p:nvPicPr>
        <p:blipFill>
          <a:blip r:embed="rId3" cstate="print"/>
          <a:srcRect/>
          <a:stretch>
            <a:fillRect/>
          </a:stretch>
        </p:blipFill>
        <p:spPr bwMode="auto">
          <a:xfrm>
            <a:off x="6019800" y="85725"/>
            <a:ext cx="2898775" cy="2052638"/>
          </a:xfrm>
          <a:prstGeom prst="rect">
            <a:avLst/>
          </a:prstGeom>
          <a:noFill/>
          <a:ln w="9525">
            <a:noFill/>
            <a:miter lim="800000"/>
            <a:headEnd/>
            <a:tailEnd/>
          </a:ln>
        </p:spPr>
      </p:pic>
      <p:sp>
        <p:nvSpPr>
          <p:cNvPr id="212994" name="Rectangle 2"/>
          <p:cNvSpPr>
            <a:spLocks noGrp="1" noChangeArrowheads="1"/>
          </p:cNvSpPr>
          <p:nvPr>
            <p:ph type="title"/>
          </p:nvPr>
        </p:nvSpPr>
        <p:spPr/>
        <p:txBody>
          <a:bodyPr/>
          <a:lstStyle/>
          <a:p>
            <a:pPr eaLnBrk="1" hangingPunct="1">
              <a:defRPr/>
            </a:pPr>
            <a:r>
              <a:rPr lang="en-US" smtClean="0"/>
              <a:t>Rejected UDBEs</a:t>
            </a:r>
          </a:p>
        </p:txBody>
      </p:sp>
      <p:sp>
        <p:nvSpPr>
          <p:cNvPr id="212995" name="Rectangle 3"/>
          <p:cNvSpPr>
            <a:spLocks noGrp="1" noChangeArrowheads="1"/>
          </p:cNvSpPr>
          <p:nvPr>
            <p:ph type="body" idx="1"/>
          </p:nvPr>
        </p:nvSpPr>
        <p:spPr>
          <a:xfrm>
            <a:off x="685800" y="2209800"/>
            <a:ext cx="7772400" cy="4114800"/>
          </a:xfrm>
        </p:spPr>
        <p:txBody>
          <a:bodyPr/>
          <a:lstStyle/>
          <a:p>
            <a:pPr eaLnBrk="1" hangingPunct="1"/>
            <a:r>
              <a:rPr lang="en-US" smtClean="0"/>
              <a:t>If UDBE is allegedly unqualified, it must be for sufficient reason, such as lack of license, or poor work documented by a contracting agency</a:t>
            </a:r>
          </a:p>
          <a:p>
            <a:pPr eaLnBrk="1" hangingPunct="1"/>
            <a:r>
              <a:rPr lang="en-US" smtClean="0"/>
              <a:t>Cannot reject a UDBE bid solely because of price as long as the price is reasonable.</a:t>
            </a:r>
          </a:p>
        </p:txBody>
      </p:sp>
      <p:sp>
        <p:nvSpPr>
          <p:cNvPr id="5" name="Rectangle 4"/>
          <p:cNvSpPr>
            <a:spLocks noChangeArrowheads="1"/>
          </p:cNvSpPr>
          <p:nvPr/>
        </p:nvSpPr>
        <p:spPr bwMode="auto">
          <a:xfrm>
            <a:off x="2743200" y="5867400"/>
            <a:ext cx="3779838" cy="461963"/>
          </a:xfrm>
          <a:prstGeom prst="rect">
            <a:avLst/>
          </a:prstGeom>
          <a:noFill/>
          <a:ln w="9525">
            <a:noFill/>
            <a:miter lim="800000"/>
            <a:headEnd/>
            <a:tailEnd/>
          </a:ln>
        </p:spPr>
        <p:txBody>
          <a:bodyPr>
            <a:spAutoFit/>
          </a:bodyPr>
          <a:lstStyle/>
          <a:p>
            <a:r>
              <a:rPr lang="en-US" b="0" i="1">
                <a:solidFill>
                  <a:srgbClr val="FFFFFF"/>
                </a:solidFill>
                <a:latin typeface="Arial" charset="0"/>
              </a:rPr>
              <a:t>GFE Memo, Item C</a:t>
            </a: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2995">
                                            <p:txEl>
                                              <p:pRg st="0" end="0"/>
                                            </p:txEl>
                                          </p:spTgt>
                                        </p:tgtEl>
                                        <p:attrNameLst>
                                          <p:attrName>style.visibility</p:attrName>
                                        </p:attrNameLst>
                                      </p:cBhvr>
                                      <p:to>
                                        <p:strVal val="visible"/>
                                      </p:to>
                                    </p:set>
                                    <p:animEffect transition="in" filter="wipe(up)">
                                      <p:cBhvr>
                                        <p:cTn id="7" dur="500"/>
                                        <p:tgtEl>
                                          <p:spTgt spid="2129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2995">
                                            <p:txEl>
                                              <p:pRg st="1" end="1"/>
                                            </p:txEl>
                                          </p:spTgt>
                                        </p:tgtEl>
                                        <p:attrNameLst>
                                          <p:attrName>style.visibility</p:attrName>
                                        </p:attrNameLst>
                                      </p:cBhvr>
                                      <p:to>
                                        <p:strVal val="visible"/>
                                      </p:to>
                                    </p:set>
                                    <p:animEffect transition="in" filter="wipe(up)">
                                      <p:cBhvr>
                                        <p:cTn id="12" dur="500"/>
                                        <p:tgtEl>
                                          <p:spTgt spid="212995">
                                            <p:txEl>
                                              <p:pRg st="1" end="1"/>
                                            </p:txEl>
                                          </p:spTgt>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ppt_x"/>
                                          </p:val>
                                        </p:tav>
                                        <p:tav tm="100000">
                                          <p:val>
                                            <p:strVal val="#ppt_x"/>
                                          </p:val>
                                        </p:tav>
                                      </p:tavLst>
                                    </p:anim>
                                    <p:anim calcmode="lin" valueType="num">
                                      <p:cBhvr additive="base">
                                        <p:cTn id="16"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build="p" autoUpdateAnimBg="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eaLnBrk="1" hangingPunct="1">
              <a:defRPr/>
            </a:pPr>
            <a:r>
              <a:rPr lang="en-US" dirty="0" smtClean="0"/>
              <a:t>Rejected UDBEs</a:t>
            </a:r>
          </a:p>
        </p:txBody>
      </p:sp>
      <p:sp>
        <p:nvSpPr>
          <p:cNvPr id="10" name="Rectangle 3"/>
          <p:cNvSpPr txBox="1">
            <a:spLocks noChangeArrowheads="1"/>
          </p:cNvSpPr>
          <p:nvPr/>
        </p:nvSpPr>
        <p:spPr bwMode="auto">
          <a:xfrm>
            <a:off x="685800" y="2362200"/>
            <a:ext cx="7772400" cy="4114800"/>
          </a:xfrm>
          <a:prstGeom prst="rect">
            <a:avLst/>
          </a:prstGeom>
          <a:noFill/>
          <a:ln w="9525">
            <a:noFill/>
            <a:miter lim="800000"/>
            <a:headEnd/>
            <a:tailEnd/>
          </a:ln>
        </p:spPr>
        <p:txBody>
          <a:bodyPr lIns="92075" tIns="46038" rIns="92075" bIns="46038"/>
          <a:lstStyle/>
          <a:p>
            <a:pPr marL="342900" indent="-342900">
              <a:spcBef>
                <a:spcPct val="20000"/>
              </a:spcBef>
              <a:buClr>
                <a:schemeClr val="accent2"/>
              </a:buClr>
              <a:buSzPct val="80000"/>
              <a:buFont typeface="Wingdings" pitchFamily="2" charset="2"/>
              <a:buChar char="l"/>
              <a:defRPr/>
            </a:pPr>
            <a:r>
              <a:rPr lang="en-US" sz="3200" kern="0" dirty="0">
                <a:latin typeface="+mn-lt"/>
              </a:rPr>
              <a:t>Was/were UDBE quotes rejected when it was only marginally higher and could have substantially increase the commitment or even allow it to meet the goal?</a:t>
            </a:r>
          </a:p>
        </p:txBody>
      </p:sp>
      <p:pic>
        <p:nvPicPr>
          <p:cNvPr id="97283" name="Picture 3" descr="C:\Documents and Settings\lance.yokota\Local Settings\Temporary Internet Files\Content.IE5\P89R5YBE\MC900055382[1].wmf"/>
          <p:cNvPicPr>
            <a:picLocks noChangeAspect="1" noChangeArrowheads="1"/>
          </p:cNvPicPr>
          <p:nvPr/>
        </p:nvPicPr>
        <p:blipFill>
          <a:blip r:embed="rId3" cstate="print"/>
          <a:srcRect/>
          <a:stretch>
            <a:fillRect/>
          </a:stretch>
        </p:blipFill>
        <p:spPr bwMode="auto">
          <a:xfrm>
            <a:off x="5903913" y="139700"/>
            <a:ext cx="3014662" cy="2135188"/>
          </a:xfrm>
          <a:prstGeom prst="rect">
            <a:avLst/>
          </a:prstGeom>
          <a:noFill/>
          <a:ln w="9525">
            <a:noFill/>
            <a:miter lim="800000"/>
            <a:headEnd/>
            <a:tailEnd/>
          </a:ln>
        </p:spPr>
      </p:pic>
      <p:sp>
        <p:nvSpPr>
          <p:cNvPr id="21" name="Rectangle 20"/>
          <p:cNvSpPr>
            <a:spLocks noChangeArrowheads="1"/>
          </p:cNvSpPr>
          <p:nvPr/>
        </p:nvSpPr>
        <p:spPr bwMode="auto">
          <a:xfrm>
            <a:off x="2819400" y="5562600"/>
            <a:ext cx="3779838" cy="461963"/>
          </a:xfrm>
          <a:prstGeom prst="rect">
            <a:avLst/>
          </a:prstGeom>
          <a:noFill/>
          <a:ln w="9525">
            <a:noFill/>
            <a:miter lim="800000"/>
            <a:headEnd/>
            <a:tailEnd/>
          </a:ln>
        </p:spPr>
        <p:txBody>
          <a:bodyPr>
            <a:spAutoFit/>
          </a:bodyPr>
          <a:lstStyle/>
          <a:p>
            <a:r>
              <a:rPr lang="en-US" b="0" i="1">
                <a:solidFill>
                  <a:srgbClr val="FFFFFF"/>
                </a:solidFill>
                <a:latin typeface="Arial" charset="0"/>
              </a:rPr>
              <a:t>GFE Memo, Item C</a:t>
            </a:r>
          </a:p>
        </p:txBody>
      </p:sp>
    </p:spTree>
  </p:cSld>
  <p:clrMapOvr>
    <a:masterClrMapping/>
  </p:clrMapOvr>
  <p:transition spd="med">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7283"/>
                                        </p:tgtEl>
                                        <p:attrNameLst>
                                          <p:attrName>style.visibility</p:attrName>
                                        </p:attrNameLst>
                                      </p:cBhvr>
                                      <p:to>
                                        <p:strVal val="visible"/>
                                      </p:to>
                                    </p:set>
                                    <p:anim calcmode="lin" valueType="num">
                                      <p:cBhvr additive="base">
                                        <p:cTn id="7" dur="500" fill="hold"/>
                                        <p:tgtEl>
                                          <p:spTgt spid="97283"/>
                                        </p:tgtEl>
                                        <p:attrNameLst>
                                          <p:attrName>ppt_x</p:attrName>
                                        </p:attrNameLst>
                                      </p:cBhvr>
                                      <p:tavLst>
                                        <p:tav tm="0">
                                          <p:val>
                                            <p:strVal val="0-#ppt_w/2"/>
                                          </p:val>
                                        </p:tav>
                                        <p:tav tm="100000">
                                          <p:val>
                                            <p:strVal val="#ppt_x"/>
                                          </p:val>
                                        </p:tav>
                                      </p:tavLst>
                                    </p:anim>
                                    <p:anim calcmode="lin" valueType="num">
                                      <p:cBhvr additive="base">
                                        <p:cTn id="8" dur="500" fill="hold"/>
                                        <p:tgtEl>
                                          <p:spTgt spid="9728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0-#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2000" fill="hold"/>
                                        <p:tgtEl>
                                          <p:spTgt spid="21"/>
                                        </p:tgtEl>
                                        <p:attrNameLst>
                                          <p:attrName>ppt_x</p:attrName>
                                        </p:attrNameLst>
                                      </p:cBhvr>
                                      <p:tavLst>
                                        <p:tav tm="0">
                                          <p:val>
                                            <p:strVal val="#ppt_x"/>
                                          </p:val>
                                        </p:tav>
                                        <p:tav tm="100000">
                                          <p:val>
                                            <p:strVal val="#ppt_x"/>
                                          </p:val>
                                        </p:tav>
                                      </p:tavLst>
                                    </p:anim>
                                    <p:anim calcmode="lin" valueType="num">
                                      <p:cBhvr additive="base">
                                        <p:cTn id="18" dur="2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utoUpdateAnimBg="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685800" y="457200"/>
            <a:ext cx="4495800" cy="1143000"/>
          </a:xfrm>
        </p:spPr>
        <p:txBody>
          <a:bodyPr/>
          <a:lstStyle/>
          <a:p>
            <a:pPr eaLnBrk="1" hangingPunct="1">
              <a:defRPr/>
            </a:pPr>
            <a:r>
              <a:rPr lang="en-US" smtClean="0"/>
              <a:t>Contract Award</a:t>
            </a:r>
          </a:p>
        </p:txBody>
      </p:sp>
      <p:sp>
        <p:nvSpPr>
          <p:cNvPr id="178179" name="Rectangle 3"/>
          <p:cNvSpPr>
            <a:spLocks noGrp="1" noChangeArrowheads="1"/>
          </p:cNvSpPr>
          <p:nvPr>
            <p:ph type="body" idx="1"/>
          </p:nvPr>
        </p:nvSpPr>
        <p:spPr>
          <a:xfrm>
            <a:off x="685800" y="1981200"/>
            <a:ext cx="8458200" cy="1524000"/>
          </a:xfrm>
        </p:spPr>
        <p:txBody>
          <a:bodyPr/>
          <a:lstStyle/>
          <a:p>
            <a:pPr eaLnBrk="1" hangingPunct="1"/>
            <a:r>
              <a:rPr lang="en-US" smtClean="0"/>
              <a:t>Award contract to lowest </a:t>
            </a:r>
            <a:r>
              <a:rPr lang="en-US" u="sng" smtClean="0"/>
              <a:t>responsive</a:t>
            </a:r>
            <a:r>
              <a:rPr lang="en-US" smtClean="0"/>
              <a:t> bidder</a:t>
            </a:r>
            <a:endParaRPr lang="en-US" sz="2000" smtClean="0"/>
          </a:p>
          <a:p>
            <a:pPr eaLnBrk="1" hangingPunct="1">
              <a:buFont typeface="Wingdings" pitchFamily="2" charset="2"/>
              <a:buNone/>
            </a:pPr>
            <a:endParaRPr lang="en-US" smtClean="0"/>
          </a:p>
        </p:txBody>
      </p:sp>
      <p:pic>
        <p:nvPicPr>
          <p:cNvPr id="178180" name="Picture 4"/>
          <p:cNvPicPr>
            <a:picLocks noChangeAspect="1" noChangeArrowheads="1"/>
          </p:cNvPicPr>
          <p:nvPr/>
        </p:nvPicPr>
        <p:blipFill>
          <a:blip r:embed="rId3" cstate="print"/>
          <a:srcRect/>
          <a:stretch>
            <a:fillRect/>
          </a:stretch>
        </p:blipFill>
        <p:spPr bwMode="auto">
          <a:xfrm>
            <a:off x="6324600" y="228600"/>
            <a:ext cx="2514600" cy="1839913"/>
          </a:xfrm>
          <a:prstGeom prst="rect">
            <a:avLst/>
          </a:prstGeom>
          <a:noFill/>
          <a:ln w="12700" cap="sq">
            <a:noFill/>
            <a:miter lim="800000"/>
            <a:headEnd type="none" w="sm" len="sm"/>
            <a:tailEnd type="none" w="sm" len="sm"/>
          </a:ln>
        </p:spPr>
      </p:pic>
      <p:sp>
        <p:nvSpPr>
          <p:cNvPr id="178181" name="Text Box 5"/>
          <p:cNvSpPr txBox="1">
            <a:spLocks noChangeArrowheads="1"/>
          </p:cNvSpPr>
          <p:nvPr/>
        </p:nvSpPr>
        <p:spPr bwMode="auto">
          <a:xfrm>
            <a:off x="2590800" y="3276600"/>
            <a:ext cx="3825875" cy="592138"/>
          </a:xfrm>
          <a:prstGeom prst="rect">
            <a:avLst/>
          </a:prstGeom>
          <a:noFill/>
          <a:ln w="12700" cap="sq">
            <a:solidFill>
              <a:schemeClr val="tx1"/>
            </a:solidFill>
            <a:miter lim="800000"/>
            <a:headEnd type="none" w="sm" len="sm"/>
            <a:tailEnd type="none" w="sm" len="sm"/>
          </a:ln>
        </p:spPr>
        <p:txBody>
          <a:bodyPr wrap="none">
            <a:spAutoFit/>
          </a:bodyPr>
          <a:lstStyle/>
          <a:p>
            <a:r>
              <a:rPr lang="en-US" sz="3200">
                <a:latin typeface="Arial" charset="0"/>
              </a:rPr>
              <a:t>Responsive bidder</a:t>
            </a:r>
          </a:p>
        </p:txBody>
      </p:sp>
      <p:sp>
        <p:nvSpPr>
          <p:cNvPr id="178182" name="Text Box 6"/>
          <p:cNvSpPr txBox="1">
            <a:spLocks noChangeArrowheads="1"/>
          </p:cNvSpPr>
          <p:nvPr/>
        </p:nvSpPr>
        <p:spPr bwMode="auto">
          <a:xfrm>
            <a:off x="304800" y="5105400"/>
            <a:ext cx="2946400" cy="531813"/>
          </a:xfrm>
          <a:prstGeom prst="rect">
            <a:avLst/>
          </a:prstGeom>
          <a:noFill/>
          <a:ln w="12700" cap="sq">
            <a:solidFill>
              <a:schemeClr val="tx1"/>
            </a:solidFill>
            <a:miter lim="800000"/>
            <a:headEnd type="none" w="sm" len="sm"/>
            <a:tailEnd type="none" w="sm" len="sm"/>
          </a:ln>
        </p:spPr>
        <p:txBody>
          <a:bodyPr>
            <a:spAutoFit/>
          </a:bodyPr>
          <a:lstStyle/>
          <a:p>
            <a:r>
              <a:rPr lang="en-US" sz="2800">
                <a:latin typeface="Arial" charset="0"/>
              </a:rPr>
              <a:t>Meet UDBE goal</a:t>
            </a:r>
            <a:endParaRPr lang="en-US" sz="2000">
              <a:latin typeface="Arial" charset="0"/>
            </a:endParaRPr>
          </a:p>
        </p:txBody>
      </p:sp>
      <p:sp>
        <p:nvSpPr>
          <p:cNvPr id="178183" name="Text Box 7"/>
          <p:cNvSpPr txBox="1">
            <a:spLocks noChangeArrowheads="1"/>
          </p:cNvSpPr>
          <p:nvPr/>
        </p:nvSpPr>
        <p:spPr bwMode="auto">
          <a:xfrm>
            <a:off x="4724400" y="5029200"/>
            <a:ext cx="4114800" cy="958850"/>
          </a:xfrm>
          <a:prstGeom prst="rect">
            <a:avLst/>
          </a:prstGeom>
          <a:noFill/>
          <a:ln w="12700" cap="sq">
            <a:solidFill>
              <a:schemeClr val="tx1"/>
            </a:solidFill>
            <a:miter lim="800000"/>
            <a:headEnd type="none" w="sm" len="sm"/>
            <a:tailEnd type="none" w="sm" len="sm"/>
          </a:ln>
        </p:spPr>
        <p:txBody>
          <a:bodyPr>
            <a:spAutoFit/>
          </a:bodyPr>
          <a:lstStyle/>
          <a:p>
            <a:r>
              <a:rPr lang="en-US" sz="2800">
                <a:latin typeface="Arial" charset="0"/>
              </a:rPr>
              <a:t>Demonstrate adequate good faith efforts</a:t>
            </a:r>
          </a:p>
        </p:txBody>
      </p:sp>
      <p:sp>
        <p:nvSpPr>
          <p:cNvPr id="178184" name="Line 8"/>
          <p:cNvSpPr>
            <a:spLocks noChangeShapeType="1"/>
          </p:cNvSpPr>
          <p:nvPr/>
        </p:nvSpPr>
        <p:spPr bwMode="auto">
          <a:xfrm flipH="1">
            <a:off x="2209800" y="4038600"/>
            <a:ext cx="1219200" cy="838200"/>
          </a:xfrm>
          <a:prstGeom prst="line">
            <a:avLst/>
          </a:prstGeom>
          <a:noFill/>
          <a:ln w="50800" cap="sq">
            <a:solidFill>
              <a:schemeClr val="tx1"/>
            </a:solidFill>
            <a:round/>
            <a:headEnd type="none" w="sm" len="sm"/>
            <a:tailEnd type="stealth" w="sm" len="sm"/>
          </a:ln>
        </p:spPr>
        <p:txBody>
          <a:bodyPr/>
          <a:lstStyle/>
          <a:p>
            <a:endParaRPr lang="en-US"/>
          </a:p>
        </p:txBody>
      </p:sp>
      <p:sp>
        <p:nvSpPr>
          <p:cNvPr id="178185" name="Line 9"/>
          <p:cNvSpPr>
            <a:spLocks noChangeShapeType="1"/>
          </p:cNvSpPr>
          <p:nvPr/>
        </p:nvSpPr>
        <p:spPr bwMode="auto">
          <a:xfrm>
            <a:off x="5486400" y="4038600"/>
            <a:ext cx="838200" cy="838200"/>
          </a:xfrm>
          <a:prstGeom prst="line">
            <a:avLst/>
          </a:prstGeom>
          <a:noFill/>
          <a:ln w="50800" cap="sq">
            <a:solidFill>
              <a:schemeClr val="tx1"/>
            </a:solidFill>
            <a:round/>
            <a:headEnd type="none" w="sm" len="sm"/>
            <a:tailEnd type="stealth" w="sm" len="sm"/>
          </a:ln>
        </p:spPr>
        <p:txBody>
          <a:bodyPr/>
          <a:lstStyle/>
          <a:p>
            <a:endParaRPr lang="en-US"/>
          </a:p>
        </p:txBody>
      </p:sp>
      <p:sp>
        <p:nvSpPr>
          <p:cNvPr id="178186" name="Text Box 10"/>
          <p:cNvSpPr txBox="1">
            <a:spLocks noChangeArrowheads="1"/>
          </p:cNvSpPr>
          <p:nvPr/>
        </p:nvSpPr>
        <p:spPr bwMode="auto">
          <a:xfrm>
            <a:off x="4114800" y="4038600"/>
            <a:ext cx="539750" cy="519113"/>
          </a:xfrm>
          <a:prstGeom prst="rect">
            <a:avLst/>
          </a:prstGeom>
          <a:noFill/>
          <a:ln w="12700" cap="sq">
            <a:noFill/>
            <a:miter lim="800000"/>
            <a:headEnd type="none" w="sm" len="sm"/>
            <a:tailEnd type="none" w="sm" len="sm"/>
          </a:ln>
        </p:spPr>
        <p:txBody>
          <a:bodyPr wrap="none">
            <a:spAutoFit/>
          </a:bodyPr>
          <a:lstStyle/>
          <a:p>
            <a:r>
              <a:rPr lang="en-US" sz="2800" u="sng">
                <a:latin typeface="Arial" charset="0"/>
              </a:rPr>
              <a:t>or</a:t>
            </a:r>
          </a:p>
        </p:txBody>
      </p:sp>
      <p:sp>
        <p:nvSpPr>
          <p:cNvPr id="178187" name="Text Box 11"/>
          <p:cNvSpPr txBox="1">
            <a:spLocks noChangeArrowheads="1"/>
          </p:cNvSpPr>
          <p:nvPr/>
        </p:nvSpPr>
        <p:spPr bwMode="auto">
          <a:xfrm>
            <a:off x="304800" y="5715000"/>
            <a:ext cx="4002088" cy="822325"/>
          </a:xfrm>
          <a:prstGeom prst="rect">
            <a:avLst/>
          </a:prstGeom>
          <a:noFill/>
          <a:ln w="12700" cap="sq">
            <a:noFill/>
            <a:miter lim="800000"/>
            <a:headEnd type="none" w="sm" len="sm"/>
            <a:tailEnd type="none" w="sm" len="sm"/>
          </a:ln>
        </p:spPr>
        <p:txBody>
          <a:bodyPr wrap="none">
            <a:spAutoFit/>
          </a:bodyPr>
          <a:lstStyle/>
          <a:p>
            <a:r>
              <a:rPr lang="en-US"/>
              <a:t>Exhibit 15 G-1 (construction)</a:t>
            </a:r>
          </a:p>
          <a:p>
            <a:r>
              <a:rPr lang="en-US"/>
              <a:t>Exhibit 10 O-1 (consultant)</a:t>
            </a:r>
          </a:p>
        </p:txBody>
      </p:sp>
      <p:sp>
        <p:nvSpPr>
          <p:cNvPr id="178188" name="Text Box 12"/>
          <p:cNvSpPr txBox="1">
            <a:spLocks noChangeArrowheads="1"/>
          </p:cNvSpPr>
          <p:nvPr/>
        </p:nvSpPr>
        <p:spPr bwMode="auto">
          <a:xfrm>
            <a:off x="6019800" y="6096000"/>
            <a:ext cx="1843088" cy="457200"/>
          </a:xfrm>
          <a:prstGeom prst="rect">
            <a:avLst/>
          </a:prstGeom>
          <a:noFill/>
          <a:ln w="12700" cap="sq">
            <a:noFill/>
            <a:miter lim="800000"/>
            <a:headEnd type="none" w="sm" len="sm"/>
            <a:tailEnd type="none" w="sm" len="sm"/>
          </a:ln>
        </p:spPr>
        <p:txBody>
          <a:bodyPr wrap="none">
            <a:spAutoFit/>
          </a:bodyPr>
          <a:lstStyle/>
          <a:p>
            <a:r>
              <a:rPr lang="en-US"/>
              <a:t>Exhibit 15 H</a:t>
            </a: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78180"/>
                                        </p:tgtEl>
                                        <p:attrNameLst>
                                          <p:attrName>style.visibility</p:attrName>
                                        </p:attrNameLst>
                                      </p:cBhvr>
                                      <p:to>
                                        <p:strVal val="visible"/>
                                      </p:to>
                                    </p:set>
                                    <p:anim calcmode="lin" valueType="num">
                                      <p:cBhvr>
                                        <p:cTn id="7" dur="500" fill="hold"/>
                                        <p:tgtEl>
                                          <p:spTgt spid="178180"/>
                                        </p:tgtEl>
                                        <p:attrNameLst>
                                          <p:attrName>ppt_w</p:attrName>
                                        </p:attrNameLst>
                                      </p:cBhvr>
                                      <p:tavLst>
                                        <p:tav tm="0">
                                          <p:val>
                                            <p:fltVal val="0"/>
                                          </p:val>
                                        </p:tav>
                                        <p:tav tm="100000">
                                          <p:val>
                                            <p:strVal val="#ppt_w"/>
                                          </p:val>
                                        </p:tav>
                                      </p:tavLst>
                                    </p:anim>
                                    <p:anim calcmode="lin" valueType="num">
                                      <p:cBhvr>
                                        <p:cTn id="8" dur="500" fill="hold"/>
                                        <p:tgtEl>
                                          <p:spTgt spid="17818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178179">
                                            <p:txEl>
                                              <p:pRg st="0" end="0"/>
                                            </p:txEl>
                                          </p:spTgt>
                                        </p:tgtEl>
                                        <p:attrNameLst>
                                          <p:attrName>style.visibility</p:attrName>
                                        </p:attrNameLst>
                                      </p:cBhvr>
                                      <p:to>
                                        <p:strVal val="visible"/>
                                      </p:to>
                                    </p:set>
                                    <p:anim calcmode="lin" valueType="num">
                                      <p:cBhvr>
                                        <p:cTn id="13" dur="500" fill="hold"/>
                                        <p:tgtEl>
                                          <p:spTgt spid="17817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78179">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178179">
                                            <p:txEl>
                                              <p:pRg st="0" end="0"/>
                                            </p:txEl>
                                          </p:spTgt>
                                        </p:tgtEl>
                                        <p:attrNameLst>
                                          <p:attrName>ppt_x</p:attrName>
                                        </p:attrNameLst>
                                      </p:cBhvr>
                                      <p:tavLst>
                                        <p:tav tm="0">
                                          <p:val>
                                            <p:fltVal val="0.5"/>
                                          </p:val>
                                        </p:tav>
                                        <p:tav tm="100000">
                                          <p:val>
                                            <p:strVal val="#ppt_x"/>
                                          </p:val>
                                        </p:tav>
                                      </p:tavLst>
                                    </p:anim>
                                    <p:anim calcmode="lin" valueType="num">
                                      <p:cBhvr>
                                        <p:cTn id="16" dur="500" fill="hold"/>
                                        <p:tgtEl>
                                          <p:spTgt spid="178179">
                                            <p:txEl>
                                              <p:pRg st="0" end="0"/>
                                            </p:txEl>
                                          </p:spTgt>
                                        </p:tgtEl>
                                        <p:attrNameLst>
                                          <p:attrName>ppt_y</p:attrName>
                                        </p:attrNameLst>
                                      </p:cBhvr>
                                      <p:tavLst>
                                        <p:tav tm="0">
                                          <p:val>
                                            <p:fltVal val="0.5"/>
                                          </p:val>
                                        </p:tav>
                                        <p:tav tm="100000">
                                          <p:val>
                                            <p:strVal val="#ppt_y"/>
                                          </p:val>
                                        </p:tav>
                                      </p:tavLst>
                                    </p:anim>
                                  </p:childTnLst>
                                </p:cTn>
                              </p:par>
                              <p:par>
                                <p:cTn id="17" presetID="9" presetClass="entr" presetSubtype="0" fill="hold" grpId="0" nodeType="withEffect">
                                  <p:stCondLst>
                                    <p:cond delay="0"/>
                                  </p:stCondLst>
                                  <p:childTnLst>
                                    <p:set>
                                      <p:cBhvr>
                                        <p:cTn id="18" dur="1" fill="hold">
                                          <p:stCondLst>
                                            <p:cond delay="0"/>
                                          </p:stCondLst>
                                        </p:cTn>
                                        <p:tgtEl>
                                          <p:spTgt spid="178181"/>
                                        </p:tgtEl>
                                        <p:attrNameLst>
                                          <p:attrName>style.visibility</p:attrName>
                                        </p:attrNameLst>
                                      </p:cBhvr>
                                      <p:to>
                                        <p:strVal val="visible"/>
                                      </p:to>
                                    </p:set>
                                    <p:animEffect transition="in" filter="dissolve">
                                      <p:cBhvr>
                                        <p:cTn id="19" dur="500"/>
                                        <p:tgtEl>
                                          <p:spTgt spid="178181"/>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78182"/>
                                        </p:tgtEl>
                                        <p:attrNameLst>
                                          <p:attrName>style.visibility</p:attrName>
                                        </p:attrNameLst>
                                      </p:cBhvr>
                                      <p:to>
                                        <p:strVal val="visible"/>
                                      </p:to>
                                    </p:set>
                                    <p:animEffect transition="in" filter="dissolve">
                                      <p:cBhvr>
                                        <p:cTn id="22" dur="500"/>
                                        <p:tgtEl>
                                          <p:spTgt spid="178182"/>
                                        </p:tgtEl>
                                      </p:cBhvr>
                                    </p:animEffect>
                                  </p:childTnLst>
                                </p:cTn>
                              </p:par>
                            </p:childTnLst>
                          </p:cTn>
                        </p:par>
                        <p:par>
                          <p:cTn id="23" fill="hold">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178183"/>
                                        </p:tgtEl>
                                        <p:attrNameLst>
                                          <p:attrName>style.visibility</p:attrName>
                                        </p:attrNameLst>
                                      </p:cBhvr>
                                      <p:to>
                                        <p:strVal val="visible"/>
                                      </p:to>
                                    </p:set>
                                    <p:animEffect transition="in" filter="dissolve">
                                      <p:cBhvr>
                                        <p:cTn id="26" dur="500"/>
                                        <p:tgtEl>
                                          <p:spTgt spid="178183"/>
                                        </p:tgtEl>
                                      </p:cBhvr>
                                    </p:animEffect>
                                  </p:childTnLst>
                                </p:cTn>
                              </p:par>
                            </p:childTnLst>
                          </p:cTn>
                        </p:par>
                        <p:par>
                          <p:cTn id="27" fill="hold">
                            <p:stCondLst>
                              <p:cond delay="1000"/>
                            </p:stCondLst>
                            <p:childTnLst>
                              <p:par>
                                <p:cTn id="28" presetID="9" presetClass="entr" presetSubtype="0" fill="hold" grpId="0" nodeType="afterEffect">
                                  <p:stCondLst>
                                    <p:cond delay="0"/>
                                  </p:stCondLst>
                                  <p:childTnLst>
                                    <p:set>
                                      <p:cBhvr>
                                        <p:cTn id="29" dur="1" fill="hold">
                                          <p:stCondLst>
                                            <p:cond delay="0"/>
                                          </p:stCondLst>
                                        </p:cTn>
                                        <p:tgtEl>
                                          <p:spTgt spid="178184"/>
                                        </p:tgtEl>
                                        <p:attrNameLst>
                                          <p:attrName>style.visibility</p:attrName>
                                        </p:attrNameLst>
                                      </p:cBhvr>
                                      <p:to>
                                        <p:strVal val="visible"/>
                                      </p:to>
                                    </p:set>
                                    <p:animEffect transition="in" filter="dissolve">
                                      <p:cBhvr>
                                        <p:cTn id="30" dur="500"/>
                                        <p:tgtEl>
                                          <p:spTgt spid="178184"/>
                                        </p:tgtEl>
                                      </p:cBhvr>
                                    </p:animEffect>
                                  </p:childTnLst>
                                </p:cTn>
                              </p:par>
                            </p:childTnLst>
                          </p:cTn>
                        </p:par>
                        <p:par>
                          <p:cTn id="31" fill="hold">
                            <p:stCondLst>
                              <p:cond delay="1500"/>
                            </p:stCondLst>
                            <p:childTnLst>
                              <p:par>
                                <p:cTn id="32" presetID="9" presetClass="entr" presetSubtype="0" fill="hold" grpId="0" nodeType="afterEffect">
                                  <p:stCondLst>
                                    <p:cond delay="0"/>
                                  </p:stCondLst>
                                  <p:childTnLst>
                                    <p:set>
                                      <p:cBhvr>
                                        <p:cTn id="33" dur="1" fill="hold">
                                          <p:stCondLst>
                                            <p:cond delay="0"/>
                                          </p:stCondLst>
                                        </p:cTn>
                                        <p:tgtEl>
                                          <p:spTgt spid="178185"/>
                                        </p:tgtEl>
                                        <p:attrNameLst>
                                          <p:attrName>style.visibility</p:attrName>
                                        </p:attrNameLst>
                                      </p:cBhvr>
                                      <p:to>
                                        <p:strVal val="visible"/>
                                      </p:to>
                                    </p:set>
                                    <p:animEffect transition="in" filter="dissolve">
                                      <p:cBhvr>
                                        <p:cTn id="34" dur="500"/>
                                        <p:tgtEl>
                                          <p:spTgt spid="178185"/>
                                        </p:tgtEl>
                                      </p:cBhvr>
                                    </p:animEffect>
                                  </p:childTnLst>
                                </p:cTn>
                              </p:par>
                            </p:childTnLst>
                          </p:cTn>
                        </p:par>
                        <p:par>
                          <p:cTn id="35" fill="hold">
                            <p:stCondLst>
                              <p:cond delay="2000"/>
                            </p:stCondLst>
                            <p:childTnLst>
                              <p:par>
                                <p:cTn id="36" presetID="9" presetClass="entr" presetSubtype="0" fill="hold" grpId="0" nodeType="afterEffect">
                                  <p:stCondLst>
                                    <p:cond delay="0"/>
                                  </p:stCondLst>
                                  <p:childTnLst>
                                    <p:set>
                                      <p:cBhvr>
                                        <p:cTn id="37" dur="1" fill="hold">
                                          <p:stCondLst>
                                            <p:cond delay="0"/>
                                          </p:stCondLst>
                                        </p:cTn>
                                        <p:tgtEl>
                                          <p:spTgt spid="178186"/>
                                        </p:tgtEl>
                                        <p:attrNameLst>
                                          <p:attrName>style.visibility</p:attrName>
                                        </p:attrNameLst>
                                      </p:cBhvr>
                                      <p:to>
                                        <p:strVal val="visible"/>
                                      </p:to>
                                    </p:set>
                                    <p:animEffect transition="in" filter="dissolve">
                                      <p:cBhvr>
                                        <p:cTn id="38" dur="500"/>
                                        <p:tgtEl>
                                          <p:spTgt spid="178186"/>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178187"/>
                                        </p:tgtEl>
                                        <p:attrNameLst>
                                          <p:attrName>style.visibility</p:attrName>
                                        </p:attrNameLst>
                                      </p:cBhvr>
                                      <p:to>
                                        <p:strVal val="visible"/>
                                      </p:to>
                                    </p:set>
                                    <p:animEffect transition="in" filter="fade">
                                      <p:cBhvr>
                                        <p:cTn id="42" dur="1000"/>
                                        <p:tgtEl>
                                          <p:spTgt spid="178187"/>
                                        </p:tgtEl>
                                      </p:cBhvr>
                                    </p:animEffect>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178188"/>
                                        </p:tgtEl>
                                        <p:attrNameLst>
                                          <p:attrName>style.visibility</p:attrName>
                                        </p:attrNameLst>
                                      </p:cBhvr>
                                      <p:to>
                                        <p:strVal val="visible"/>
                                      </p:to>
                                    </p:set>
                                    <p:animEffect transition="in" filter="fade">
                                      <p:cBhvr>
                                        <p:cTn id="46" dur="1000"/>
                                        <p:tgtEl>
                                          <p:spTgt spid="178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build="p" autoUpdateAnimBg="0"/>
      <p:bldP spid="178181" grpId="0" animBg="1"/>
      <p:bldP spid="178182" grpId="0" animBg="1"/>
      <p:bldP spid="178183" grpId="0" animBg="1"/>
      <p:bldP spid="178184" grpId="0" animBg="1"/>
      <p:bldP spid="178185" grpId="0" animBg="1"/>
      <p:bldP spid="178186" grpId="0"/>
      <p:bldP spid="178187" grpId="0"/>
      <p:bldP spid="178188"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228600" y="457200"/>
            <a:ext cx="6858000" cy="1143000"/>
          </a:xfrm>
        </p:spPr>
        <p:txBody>
          <a:bodyPr/>
          <a:lstStyle/>
          <a:p>
            <a:pPr eaLnBrk="1" hangingPunct="1">
              <a:defRPr/>
            </a:pPr>
            <a:r>
              <a:rPr lang="en-US" smtClean="0"/>
              <a:t>Assistance with bonding, insurance, materials, supplies</a:t>
            </a:r>
          </a:p>
        </p:txBody>
      </p:sp>
      <p:sp>
        <p:nvSpPr>
          <p:cNvPr id="215043" name="Rectangle 3"/>
          <p:cNvSpPr>
            <a:spLocks noGrp="1" noChangeArrowheads="1"/>
          </p:cNvSpPr>
          <p:nvPr>
            <p:ph type="body" idx="1"/>
          </p:nvPr>
        </p:nvSpPr>
        <p:spPr>
          <a:xfrm>
            <a:off x="609600" y="2209800"/>
            <a:ext cx="7620000" cy="4114800"/>
          </a:xfrm>
        </p:spPr>
        <p:txBody>
          <a:bodyPr/>
          <a:lstStyle/>
          <a:p>
            <a:pPr eaLnBrk="1" hangingPunct="1"/>
            <a:r>
              <a:rPr lang="en-US" smtClean="0"/>
              <a:t>Assistance commonly offered in ad and/or written solicitations</a:t>
            </a:r>
          </a:p>
          <a:p>
            <a:pPr eaLnBrk="1" hangingPunct="1"/>
            <a:r>
              <a:rPr lang="en-US" smtClean="0"/>
              <a:t>Recipient should verify genuineness of offer for assistance</a:t>
            </a:r>
          </a:p>
        </p:txBody>
      </p:sp>
      <p:pic>
        <p:nvPicPr>
          <p:cNvPr id="215044" name="Picture 4"/>
          <p:cNvPicPr>
            <a:picLocks noChangeAspect="1" noChangeArrowheads="1"/>
          </p:cNvPicPr>
          <p:nvPr/>
        </p:nvPicPr>
        <p:blipFill>
          <a:blip r:embed="rId3" cstate="print"/>
          <a:srcRect/>
          <a:stretch>
            <a:fillRect/>
          </a:stretch>
        </p:blipFill>
        <p:spPr bwMode="auto">
          <a:xfrm>
            <a:off x="7010400" y="228600"/>
            <a:ext cx="1905000" cy="1444625"/>
          </a:xfrm>
          <a:prstGeom prst="rect">
            <a:avLst/>
          </a:prstGeom>
          <a:noFill/>
          <a:ln w="12700" cap="sq">
            <a:noFill/>
            <a:miter lim="800000"/>
            <a:headEnd type="none" w="sm" len="sm"/>
            <a:tailEnd type="none" w="sm" len="sm"/>
          </a:ln>
        </p:spPr>
      </p:pic>
      <p:sp>
        <p:nvSpPr>
          <p:cNvPr id="5" name="Rectangle 4"/>
          <p:cNvSpPr>
            <a:spLocks noChangeArrowheads="1"/>
          </p:cNvSpPr>
          <p:nvPr/>
        </p:nvSpPr>
        <p:spPr bwMode="auto">
          <a:xfrm>
            <a:off x="2819400" y="5562600"/>
            <a:ext cx="3779838" cy="461963"/>
          </a:xfrm>
          <a:prstGeom prst="rect">
            <a:avLst/>
          </a:prstGeom>
          <a:noFill/>
          <a:ln w="9525">
            <a:noFill/>
            <a:miter lim="800000"/>
            <a:headEnd/>
            <a:tailEnd/>
          </a:ln>
        </p:spPr>
        <p:txBody>
          <a:bodyPr>
            <a:spAutoFit/>
          </a:bodyPr>
          <a:lstStyle/>
          <a:p>
            <a:r>
              <a:rPr lang="en-US" b="0" i="1">
                <a:solidFill>
                  <a:srgbClr val="FFFFFF"/>
                </a:solidFill>
                <a:latin typeface="Arial" charset="0"/>
              </a:rPr>
              <a:t>GFE Memo, Item E</a:t>
            </a: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15044"/>
                                        </p:tgtEl>
                                        <p:attrNameLst>
                                          <p:attrName>style.visibility</p:attrName>
                                        </p:attrNameLst>
                                      </p:cBhvr>
                                      <p:to>
                                        <p:strVal val="visible"/>
                                      </p:to>
                                    </p:set>
                                    <p:animEffect transition="in" filter="wipe(down)">
                                      <p:cBhvr>
                                        <p:cTn id="7" dur="500"/>
                                        <p:tgtEl>
                                          <p:spTgt spid="21504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15043">
                                            <p:txEl>
                                              <p:pRg st="0" end="0"/>
                                            </p:txEl>
                                          </p:spTgt>
                                        </p:tgtEl>
                                        <p:attrNameLst>
                                          <p:attrName>style.visibility</p:attrName>
                                        </p:attrNameLst>
                                      </p:cBhvr>
                                      <p:to>
                                        <p:strVal val="visible"/>
                                      </p:to>
                                    </p:set>
                                    <p:animEffect transition="in" filter="slide(fromLeft)">
                                      <p:cBhvr>
                                        <p:cTn id="12" dur="500"/>
                                        <p:tgtEl>
                                          <p:spTgt spid="2150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15043">
                                            <p:txEl>
                                              <p:pRg st="1" end="1"/>
                                            </p:txEl>
                                          </p:spTgt>
                                        </p:tgtEl>
                                        <p:attrNameLst>
                                          <p:attrName>style.visibility</p:attrName>
                                        </p:attrNameLst>
                                      </p:cBhvr>
                                      <p:to>
                                        <p:strVal val="visible"/>
                                      </p:to>
                                    </p:set>
                                    <p:animEffect transition="in" filter="slide(fromLeft)">
                                      <p:cBhvr>
                                        <p:cTn id="17" dur="500"/>
                                        <p:tgtEl>
                                          <p:spTgt spid="215043">
                                            <p:txEl>
                                              <p:pRg st="1" end="1"/>
                                            </p:txEl>
                                          </p:spTgt>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2000" fill="hold"/>
                                        <p:tgtEl>
                                          <p:spTgt spid="5"/>
                                        </p:tgtEl>
                                        <p:attrNameLst>
                                          <p:attrName>ppt_x</p:attrName>
                                        </p:attrNameLst>
                                      </p:cBhvr>
                                      <p:tavLst>
                                        <p:tav tm="0">
                                          <p:val>
                                            <p:strVal val="#ppt_x"/>
                                          </p:val>
                                        </p:tav>
                                        <p:tav tm="100000">
                                          <p:val>
                                            <p:strVal val="#ppt_x"/>
                                          </p:val>
                                        </p:tav>
                                      </p:tavLst>
                                    </p:anim>
                                    <p:anim calcmode="lin" valueType="num">
                                      <p:cBhvr additive="base">
                                        <p:cTn id="21"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build="p" autoUpdateAnimBg="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228600" y="457200"/>
            <a:ext cx="6858000" cy="1143000"/>
          </a:xfrm>
        </p:spPr>
        <p:txBody>
          <a:bodyPr/>
          <a:lstStyle/>
          <a:p>
            <a:pPr eaLnBrk="1" hangingPunct="1">
              <a:defRPr/>
            </a:pPr>
            <a:r>
              <a:rPr lang="en-US" smtClean="0"/>
              <a:t>Other Factors</a:t>
            </a:r>
          </a:p>
        </p:txBody>
      </p:sp>
      <p:sp>
        <p:nvSpPr>
          <p:cNvPr id="217091" name="Rectangle 3"/>
          <p:cNvSpPr>
            <a:spLocks noGrp="1" noChangeArrowheads="1"/>
          </p:cNvSpPr>
          <p:nvPr>
            <p:ph type="body" idx="1"/>
          </p:nvPr>
        </p:nvSpPr>
        <p:spPr>
          <a:xfrm>
            <a:off x="609600" y="2286000"/>
            <a:ext cx="7620000" cy="4114800"/>
          </a:xfrm>
        </p:spPr>
        <p:txBody>
          <a:bodyPr/>
          <a:lstStyle/>
          <a:p>
            <a:pPr eaLnBrk="1" hangingPunct="1"/>
            <a:r>
              <a:rPr lang="en-US" smtClean="0"/>
              <a:t>Other factors or types of efforts may be relevant in appropriate cases.</a:t>
            </a:r>
          </a:p>
        </p:txBody>
      </p:sp>
      <p:pic>
        <p:nvPicPr>
          <p:cNvPr id="217092" name="Picture 4"/>
          <p:cNvPicPr>
            <a:picLocks noChangeAspect="1" noChangeArrowheads="1"/>
          </p:cNvPicPr>
          <p:nvPr/>
        </p:nvPicPr>
        <p:blipFill>
          <a:blip r:embed="rId3" cstate="print"/>
          <a:srcRect/>
          <a:stretch>
            <a:fillRect/>
          </a:stretch>
        </p:blipFill>
        <p:spPr bwMode="auto">
          <a:xfrm>
            <a:off x="6096000" y="228600"/>
            <a:ext cx="2663825" cy="1993900"/>
          </a:xfrm>
          <a:prstGeom prst="rect">
            <a:avLst/>
          </a:prstGeom>
          <a:noFill/>
          <a:ln w="12700" cap="sq">
            <a:noFill/>
            <a:miter lim="800000"/>
            <a:headEnd type="none" w="sm" len="sm"/>
            <a:tailEnd type="none" w="sm" len="sm"/>
          </a:ln>
        </p:spPr>
      </p:pic>
      <p:sp>
        <p:nvSpPr>
          <p:cNvPr id="6" name="Rectangle 5"/>
          <p:cNvSpPr>
            <a:spLocks noChangeArrowheads="1"/>
          </p:cNvSpPr>
          <p:nvPr/>
        </p:nvSpPr>
        <p:spPr bwMode="auto">
          <a:xfrm>
            <a:off x="2819400" y="5562600"/>
            <a:ext cx="3779838" cy="461963"/>
          </a:xfrm>
          <a:prstGeom prst="rect">
            <a:avLst/>
          </a:prstGeom>
          <a:noFill/>
          <a:ln w="9525">
            <a:noFill/>
            <a:miter lim="800000"/>
            <a:headEnd/>
            <a:tailEnd/>
          </a:ln>
        </p:spPr>
        <p:txBody>
          <a:bodyPr>
            <a:spAutoFit/>
          </a:bodyPr>
          <a:lstStyle/>
          <a:p>
            <a:r>
              <a:rPr lang="en-US" b="0" i="1">
                <a:solidFill>
                  <a:srgbClr val="FFFFFF"/>
                </a:solidFill>
                <a:latin typeface="Arial" charset="0"/>
              </a:rPr>
              <a:t>GFE Memo, Item H</a:t>
            </a: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217092"/>
                                        </p:tgtEl>
                                        <p:attrNameLst>
                                          <p:attrName>style.visibility</p:attrName>
                                        </p:attrNameLst>
                                      </p:cBhvr>
                                      <p:to>
                                        <p:strVal val="visible"/>
                                      </p:to>
                                    </p:set>
                                    <p:animEffect transition="in" filter="barn(inHorizontal)">
                                      <p:cBhvr>
                                        <p:cTn id="7" dur="500"/>
                                        <p:tgtEl>
                                          <p:spTgt spid="21709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17091">
                                            <p:txEl>
                                              <p:pRg st="0" end="0"/>
                                            </p:txEl>
                                          </p:spTgt>
                                        </p:tgtEl>
                                        <p:attrNameLst>
                                          <p:attrName>style.visibility</p:attrName>
                                        </p:attrNameLst>
                                      </p:cBhvr>
                                      <p:to>
                                        <p:strVal val="visible"/>
                                      </p:to>
                                    </p:set>
                                    <p:animEffect transition="in" filter="slide(fromLeft)">
                                      <p:cBhvr>
                                        <p:cTn id="12" dur="500"/>
                                        <p:tgtEl>
                                          <p:spTgt spid="217091">
                                            <p:txEl>
                                              <p:pRg st="0" end="0"/>
                                            </p:txEl>
                                          </p:spTgt>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ppt_x"/>
                                          </p:val>
                                        </p:tav>
                                        <p:tav tm="100000">
                                          <p:val>
                                            <p:strVal val="#ppt_x"/>
                                          </p:val>
                                        </p:tav>
                                      </p:tavLst>
                                    </p:anim>
                                    <p:anim calcmode="lin" valueType="num">
                                      <p:cBhvr additive="base">
                                        <p:cTn id="16"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autoUpdateAnimBg="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228600" y="457200"/>
            <a:ext cx="5791200" cy="1143000"/>
          </a:xfrm>
        </p:spPr>
        <p:txBody>
          <a:bodyPr/>
          <a:lstStyle/>
          <a:p>
            <a:pPr eaLnBrk="1" hangingPunct="1">
              <a:defRPr/>
            </a:pPr>
            <a:r>
              <a:rPr lang="en-US" smtClean="0"/>
              <a:t>Adequate</a:t>
            </a:r>
            <a:br>
              <a:rPr lang="en-US" smtClean="0"/>
            </a:br>
            <a:r>
              <a:rPr lang="en-US" smtClean="0"/>
              <a:t>Good Faith Efforts?</a:t>
            </a:r>
          </a:p>
        </p:txBody>
      </p:sp>
      <p:pic>
        <p:nvPicPr>
          <p:cNvPr id="221187" name="Picture 3"/>
          <p:cNvPicPr>
            <a:picLocks noChangeAspect="1" noChangeArrowheads="1"/>
          </p:cNvPicPr>
          <p:nvPr/>
        </p:nvPicPr>
        <p:blipFill>
          <a:blip r:embed="rId3" cstate="print"/>
          <a:srcRect/>
          <a:stretch>
            <a:fillRect/>
          </a:stretch>
        </p:blipFill>
        <p:spPr bwMode="auto">
          <a:xfrm>
            <a:off x="6553200" y="228600"/>
            <a:ext cx="2362200" cy="1781175"/>
          </a:xfrm>
          <a:prstGeom prst="rect">
            <a:avLst/>
          </a:prstGeom>
          <a:noFill/>
          <a:ln w="12700" cap="sq">
            <a:noFill/>
            <a:miter lim="800000"/>
            <a:headEnd type="none" w="sm" len="sm"/>
            <a:tailEnd type="none" w="sm" len="sm"/>
          </a:ln>
        </p:spPr>
      </p:pic>
      <p:sp>
        <p:nvSpPr>
          <p:cNvPr id="45060" name="Text Box 4"/>
          <p:cNvSpPr txBox="1">
            <a:spLocks noChangeArrowheads="1"/>
          </p:cNvSpPr>
          <p:nvPr/>
        </p:nvSpPr>
        <p:spPr bwMode="auto">
          <a:xfrm>
            <a:off x="2590800" y="2286000"/>
            <a:ext cx="2133600" cy="457200"/>
          </a:xfrm>
          <a:prstGeom prst="rect">
            <a:avLst/>
          </a:prstGeom>
          <a:noFill/>
          <a:ln w="12700" cap="sq">
            <a:noFill/>
            <a:miter lim="800000"/>
            <a:headEnd type="none" w="sm" len="sm"/>
            <a:tailEnd type="none" w="sm" len="sm"/>
          </a:ln>
        </p:spPr>
        <p:txBody>
          <a:bodyPr wrap="none">
            <a:spAutoFit/>
          </a:bodyPr>
          <a:lstStyle/>
          <a:p>
            <a:r>
              <a:rPr lang="en-US" i="1">
                <a:solidFill>
                  <a:schemeClr val="hlink"/>
                </a:solidFill>
                <a:latin typeface="Wingdings" pitchFamily="2" charset="2"/>
              </a:rPr>
              <a:t>s</a:t>
            </a:r>
            <a:r>
              <a:rPr lang="en-US" i="1">
                <a:latin typeface="Arial" charset="0"/>
              </a:rPr>
              <a:t>Solicitations</a:t>
            </a:r>
          </a:p>
        </p:txBody>
      </p:sp>
      <p:sp>
        <p:nvSpPr>
          <p:cNvPr id="45061" name="Text Box 5"/>
          <p:cNvSpPr txBox="1">
            <a:spLocks noChangeArrowheads="1"/>
          </p:cNvSpPr>
          <p:nvPr/>
        </p:nvSpPr>
        <p:spPr bwMode="auto">
          <a:xfrm>
            <a:off x="2438400" y="3276600"/>
            <a:ext cx="4894263" cy="457200"/>
          </a:xfrm>
          <a:prstGeom prst="rect">
            <a:avLst/>
          </a:prstGeom>
          <a:noFill/>
          <a:ln w="12700" cap="sq">
            <a:noFill/>
            <a:miter lim="800000"/>
            <a:headEnd type="none" w="sm" len="sm"/>
            <a:tailEnd type="none" w="sm" len="sm"/>
          </a:ln>
        </p:spPr>
        <p:txBody>
          <a:bodyPr wrap="none">
            <a:spAutoFit/>
          </a:bodyPr>
          <a:lstStyle/>
          <a:p>
            <a:r>
              <a:rPr lang="en-US" i="1">
                <a:solidFill>
                  <a:schemeClr val="hlink"/>
                </a:solidFill>
                <a:latin typeface="Wingdings" pitchFamily="2" charset="2"/>
              </a:rPr>
              <a:t>s</a:t>
            </a:r>
            <a:r>
              <a:rPr lang="en-US" i="1">
                <a:latin typeface="Arial" charset="0"/>
              </a:rPr>
              <a:t>Amount of work made available</a:t>
            </a:r>
          </a:p>
        </p:txBody>
      </p:sp>
      <p:sp>
        <p:nvSpPr>
          <p:cNvPr id="45062" name="Text Box 6"/>
          <p:cNvSpPr txBox="1">
            <a:spLocks noChangeArrowheads="1"/>
          </p:cNvSpPr>
          <p:nvPr/>
        </p:nvSpPr>
        <p:spPr bwMode="auto">
          <a:xfrm>
            <a:off x="2133600" y="4267200"/>
            <a:ext cx="3581400" cy="1187450"/>
          </a:xfrm>
          <a:prstGeom prst="rect">
            <a:avLst/>
          </a:prstGeom>
          <a:noFill/>
          <a:ln w="12700" cap="sq">
            <a:noFill/>
            <a:miter lim="800000"/>
            <a:headEnd type="none" w="sm" len="sm"/>
            <a:tailEnd type="none" w="sm" len="sm"/>
          </a:ln>
        </p:spPr>
        <p:txBody>
          <a:bodyPr>
            <a:spAutoFit/>
          </a:bodyPr>
          <a:lstStyle/>
          <a:p>
            <a:r>
              <a:rPr lang="en-US" i="1">
                <a:solidFill>
                  <a:schemeClr val="hlink"/>
                </a:solidFill>
                <a:latin typeface="Wingdings" pitchFamily="2" charset="2"/>
              </a:rPr>
              <a:t>s</a:t>
            </a:r>
            <a:r>
              <a:rPr lang="en-US" i="1">
                <a:latin typeface="Arial" charset="0"/>
              </a:rPr>
              <a:t>Bonding, Insurance, Materials, and Supplies Assistance</a:t>
            </a:r>
          </a:p>
        </p:txBody>
      </p:sp>
      <p:sp>
        <p:nvSpPr>
          <p:cNvPr id="45063" name="Text Box 7"/>
          <p:cNvSpPr txBox="1">
            <a:spLocks noChangeArrowheads="1"/>
          </p:cNvSpPr>
          <p:nvPr/>
        </p:nvSpPr>
        <p:spPr bwMode="auto">
          <a:xfrm>
            <a:off x="4876800" y="2286000"/>
            <a:ext cx="2662238" cy="457200"/>
          </a:xfrm>
          <a:prstGeom prst="rect">
            <a:avLst/>
          </a:prstGeom>
          <a:noFill/>
          <a:ln w="12700" cap="sq">
            <a:noFill/>
            <a:miter lim="800000"/>
            <a:headEnd type="none" w="sm" len="sm"/>
            <a:tailEnd type="none" w="sm" len="sm"/>
          </a:ln>
        </p:spPr>
        <p:txBody>
          <a:bodyPr wrap="none">
            <a:spAutoFit/>
          </a:bodyPr>
          <a:lstStyle/>
          <a:p>
            <a:r>
              <a:rPr lang="en-US" i="1">
                <a:solidFill>
                  <a:schemeClr val="hlink"/>
                </a:solidFill>
                <a:latin typeface="Wingdings" pitchFamily="2" charset="2"/>
              </a:rPr>
              <a:t>s</a:t>
            </a:r>
            <a:r>
              <a:rPr lang="en-US" i="1">
                <a:latin typeface="Arial" charset="0"/>
              </a:rPr>
              <a:t>Break Out Items</a:t>
            </a:r>
          </a:p>
        </p:txBody>
      </p:sp>
      <p:sp>
        <p:nvSpPr>
          <p:cNvPr id="45064" name="Text Box 8"/>
          <p:cNvSpPr txBox="1">
            <a:spLocks noChangeArrowheads="1"/>
          </p:cNvSpPr>
          <p:nvPr/>
        </p:nvSpPr>
        <p:spPr bwMode="auto">
          <a:xfrm>
            <a:off x="5791200" y="4114800"/>
            <a:ext cx="3048000" cy="1187450"/>
          </a:xfrm>
          <a:prstGeom prst="rect">
            <a:avLst/>
          </a:prstGeom>
          <a:noFill/>
          <a:ln w="12700" cap="sq">
            <a:noFill/>
            <a:miter lim="800000"/>
            <a:headEnd type="none" w="sm" len="sm"/>
            <a:tailEnd type="none" w="sm" len="sm"/>
          </a:ln>
        </p:spPr>
        <p:txBody>
          <a:bodyPr>
            <a:spAutoFit/>
          </a:bodyPr>
          <a:lstStyle/>
          <a:p>
            <a:r>
              <a:rPr lang="en-US" i="1">
                <a:solidFill>
                  <a:schemeClr val="hlink"/>
                </a:solidFill>
                <a:latin typeface="Wingdings" pitchFamily="2" charset="2"/>
              </a:rPr>
              <a:t>s</a:t>
            </a:r>
            <a:r>
              <a:rPr lang="en-US" i="1">
                <a:latin typeface="Arial" charset="0"/>
              </a:rPr>
              <a:t>Plans, Specs., and Requirements Available</a:t>
            </a:r>
          </a:p>
        </p:txBody>
      </p:sp>
      <p:sp>
        <p:nvSpPr>
          <p:cNvPr id="45065" name="Text Box 9"/>
          <p:cNvSpPr txBox="1">
            <a:spLocks noChangeArrowheads="1"/>
          </p:cNvSpPr>
          <p:nvPr/>
        </p:nvSpPr>
        <p:spPr bwMode="auto">
          <a:xfrm>
            <a:off x="4038600" y="5410200"/>
            <a:ext cx="2514600" cy="457200"/>
          </a:xfrm>
          <a:prstGeom prst="rect">
            <a:avLst/>
          </a:prstGeom>
          <a:noFill/>
          <a:ln w="12700" cap="sq">
            <a:noFill/>
            <a:miter lim="800000"/>
            <a:headEnd type="none" w="sm" len="sm"/>
            <a:tailEnd type="none" w="sm" len="sm"/>
          </a:ln>
        </p:spPr>
        <p:txBody>
          <a:bodyPr>
            <a:spAutoFit/>
          </a:bodyPr>
          <a:lstStyle/>
          <a:p>
            <a:r>
              <a:rPr lang="en-US" i="1">
                <a:solidFill>
                  <a:schemeClr val="hlink"/>
                </a:solidFill>
                <a:latin typeface="Wingdings" pitchFamily="2" charset="2"/>
              </a:rPr>
              <a:t>s</a:t>
            </a:r>
            <a:r>
              <a:rPr lang="en-US" i="1">
                <a:latin typeface="Arial" charset="0"/>
              </a:rPr>
              <a:t>Other Factors</a:t>
            </a:r>
          </a:p>
        </p:txBody>
      </p:sp>
      <p:sp>
        <p:nvSpPr>
          <p:cNvPr id="221194" name="Oval 10"/>
          <p:cNvSpPr>
            <a:spLocks noChangeArrowheads="1"/>
          </p:cNvSpPr>
          <p:nvPr/>
        </p:nvSpPr>
        <p:spPr bwMode="auto">
          <a:xfrm>
            <a:off x="1360488" y="1905000"/>
            <a:ext cx="7467600" cy="4191000"/>
          </a:xfrm>
          <a:prstGeom prst="ellipse">
            <a:avLst/>
          </a:prstGeom>
          <a:noFill/>
          <a:ln w="38100" cap="sq">
            <a:solidFill>
              <a:schemeClr val="hlink"/>
            </a:solidFill>
            <a:round/>
            <a:headEnd type="none" w="sm" len="sm"/>
            <a:tailEnd type="none" w="sm" len="sm"/>
          </a:ln>
        </p:spPr>
        <p:txBody>
          <a:bodyPr wrap="none" anchor="ctr"/>
          <a:lstStyle/>
          <a:p>
            <a:endParaRPr lang="en-US"/>
          </a:p>
        </p:txBody>
      </p:sp>
      <p:sp>
        <p:nvSpPr>
          <p:cNvPr id="221196" name="Text Box 12"/>
          <p:cNvSpPr txBox="1">
            <a:spLocks noChangeArrowheads="1"/>
          </p:cNvSpPr>
          <p:nvPr/>
        </p:nvSpPr>
        <p:spPr bwMode="auto">
          <a:xfrm>
            <a:off x="-65088" y="1905000"/>
            <a:ext cx="2133601" cy="1552575"/>
          </a:xfrm>
          <a:prstGeom prst="rect">
            <a:avLst/>
          </a:prstGeom>
          <a:noFill/>
          <a:ln w="12700" cap="sq">
            <a:noFill/>
            <a:miter lim="800000"/>
            <a:headEnd type="none" w="sm" len="sm"/>
            <a:tailEnd type="none" w="sm" len="sm"/>
          </a:ln>
        </p:spPr>
        <p:txBody>
          <a:bodyPr>
            <a:spAutoFit/>
          </a:bodyPr>
          <a:lstStyle/>
          <a:p>
            <a:pPr algn="ctr">
              <a:spcBef>
                <a:spcPct val="50000"/>
              </a:spcBef>
            </a:pPr>
            <a:r>
              <a:rPr lang="en-US">
                <a:solidFill>
                  <a:schemeClr val="hlink"/>
                </a:solidFill>
                <a:latin typeface="Arial" charset="0"/>
              </a:rPr>
              <a:t>Quality, Quantity, Intensity of Efforts</a:t>
            </a:r>
          </a:p>
        </p:txBody>
      </p:sp>
      <p:sp>
        <p:nvSpPr>
          <p:cNvPr id="221197" name="Rectangle 13"/>
          <p:cNvSpPr>
            <a:spLocks noChangeArrowheads="1"/>
          </p:cNvSpPr>
          <p:nvPr/>
        </p:nvSpPr>
        <p:spPr bwMode="auto">
          <a:xfrm>
            <a:off x="228600" y="5715000"/>
            <a:ext cx="5257800" cy="822325"/>
          </a:xfrm>
          <a:prstGeom prst="rect">
            <a:avLst/>
          </a:prstGeom>
          <a:noFill/>
          <a:ln w="12700" cap="sq">
            <a:noFill/>
            <a:miter lim="800000"/>
            <a:headEnd type="none" w="sm" len="sm"/>
            <a:tailEnd type="none" w="sm" len="sm"/>
          </a:ln>
        </p:spPr>
        <p:txBody>
          <a:bodyPr>
            <a:spAutoFit/>
          </a:bodyPr>
          <a:lstStyle/>
          <a:p>
            <a:r>
              <a:rPr lang="en-US">
                <a:solidFill>
                  <a:schemeClr val="hlink"/>
                </a:solidFill>
                <a:latin typeface="Arial" charset="0"/>
              </a:rPr>
              <a:t>Actively &amp;</a:t>
            </a:r>
          </a:p>
          <a:p>
            <a:r>
              <a:rPr lang="en-US">
                <a:solidFill>
                  <a:schemeClr val="hlink"/>
                </a:solidFill>
                <a:latin typeface="Arial" charset="0"/>
              </a:rPr>
              <a:t>Aggressively trying to meet goal?</a:t>
            </a:r>
          </a:p>
        </p:txBody>
      </p:sp>
      <p:sp>
        <p:nvSpPr>
          <p:cNvPr id="45069" name="Text Box 14"/>
          <p:cNvSpPr txBox="1">
            <a:spLocks noChangeArrowheads="1"/>
          </p:cNvSpPr>
          <p:nvPr/>
        </p:nvSpPr>
        <p:spPr bwMode="auto">
          <a:xfrm>
            <a:off x="4953000" y="3697288"/>
            <a:ext cx="3581400" cy="457200"/>
          </a:xfrm>
          <a:prstGeom prst="rect">
            <a:avLst/>
          </a:prstGeom>
          <a:noFill/>
          <a:ln w="12700" cap="sq">
            <a:noFill/>
            <a:miter lim="800000"/>
            <a:headEnd type="none" w="sm" len="sm"/>
            <a:tailEnd type="none" w="sm" len="sm"/>
          </a:ln>
        </p:spPr>
        <p:txBody>
          <a:bodyPr>
            <a:spAutoFit/>
          </a:bodyPr>
          <a:lstStyle/>
          <a:p>
            <a:pPr>
              <a:spcBef>
                <a:spcPct val="50000"/>
              </a:spcBef>
            </a:pPr>
            <a:r>
              <a:rPr lang="en-US" i="1">
                <a:solidFill>
                  <a:schemeClr val="hlink"/>
                </a:solidFill>
                <a:latin typeface="Wingdings" pitchFamily="2" charset="2"/>
              </a:rPr>
              <a:t>s</a:t>
            </a:r>
            <a:r>
              <a:rPr lang="en-US" i="1">
                <a:latin typeface="Arial" charset="0"/>
              </a:rPr>
              <a:t># and $ of UDBE Bids</a:t>
            </a:r>
          </a:p>
        </p:txBody>
      </p:sp>
      <p:sp>
        <p:nvSpPr>
          <p:cNvPr id="45070" name="Text Box 15"/>
          <p:cNvSpPr txBox="1">
            <a:spLocks noChangeArrowheads="1"/>
          </p:cNvSpPr>
          <p:nvPr/>
        </p:nvSpPr>
        <p:spPr bwMode="auto">
          <a:xfrm>
            <a:off x="1371600" y="3697288"/>
            <a:ext cx="3276600" cy="457200"/>
          </a:xfrm>
          <a:prstGeom prst="rect">
            <a:avLst/>
          </a:prstGeom>
          <a:noFill/>
          <a:ln w="12700" cap="sq">
            <a:noFill/>
            <a:miter lim="800000"/>
            <a:headEnd type="none" w="sm" len="sm"/>
            <a:tailEnd type="none" w="sm" len="sm"/>
          </a:ln>
        </p:spPr>
        <p:txBody>
          <a:bodyPr>
            <a:spAutoFit/>
          </a:bodyPr>
          <a:lstStyle/>
          <a:p>
            <a:pPr>
              <a:spcBef>
                <a:spcPct val="50000"/>
              </a:spcBef>
            </a:pPr>
            <a:r>
              <a:rPr lang="en-US" i="1">
                <a:solidFill>
                  <a:schemeClr val="hlink"/>
                </a:solidFill>
                <a:latin typeface="Wingdings" pitchFamily="2" charset="2"/>
              </a:rPr>
              <a:t>s</a:t>
            </a:r>
            <a:r>
              <a:rPr lang="en-US" i="1">
                <a:latin typeface="Arial" charset="0"/>
              </a:rPr>
              <a:t>UDBE Commitment</a:t>
            </a:r>
          </a:p>
        </p:txBody>
      </p:sp>
      <p:sp>
        <p:nvSpPr>
          <p:cNvPr id="45071" name="Text Box 4"/>
          <p:cNvSpPr txBox="1">
            <a:spLocks noChangeArrowheads="1"/>
          </p:cNvSpPr>
          <p:nvPr/>
        </p:nvSpPr>
        <p:spPr bwMode="auto">
          <a:xfrm>
            <a:off x="2133600" y="2755900"/>
            <a:ext cx="5962650" cy="461963"/>
          </a:xfrm>
          <a:prstGeom prst="rect">
            <a:avLst/>
          </a:prstGeom>
          <a:noFill/>
          <a:ln w="12700" cap="sq">
            <a:noFill/>
            <a:miter lim="800000"/>
            <a:headEnd type="none" w="sm" len="sm"/>
            <a:tailEnd type="none" w="sm" len="sm"/>
          </a:ln>
        </p:spPr>
        <p:txBody>
          <a:bodyPr wrap="none">
            <a:spAutoFit/>
          </a:bodyPr>
          <a:lstStyle/>
          <a:p>
            <a:r>
              <a:rPr lang="en-US" i="1">
                <a:solidFill>
                  <a:schemeClr val="hlink"/>
                </a:solidFill>
                <a:latin typeface="Wingdings" pitchFamily="2" charset="2"/>
              </a:rPr>
              <a:t>s</a:t>
            </a:r>
            <a:r>
              <a:rPr lang="en-US" i="1">
                <a:latin typeface="Arial" charset="0"/>
              </a:rPr>
              <a:t>UDBE commitment of 2</a:t>
            </a:r>
            <a:r>
              <a:rPr lang="en-US" i="1" baseline="30000">
                <a:latin typeface="Arial" charset="0"/>
              </a:rPr>
              <a:t>nd</a:t>
            </a:r>
            <a:r>
              <a:rPr lang="en-US" i="1">
                <a:latin typeface="Arial" charset="0"/>
              </a:rPr>
              <a:t> &amp; 3</a:t>
            </a:r>
            <a:r>
              <a:rPr lang="en-US" i="1" baseline="30000">
                <a:latin typeface="Arial" charset="0"/>
              </a:rPr>
              <a:t>rd</a:t>
            </a:r>
            <a:r>
              <a:rPr lang="en-US" i="1">
                <a:latin typeface="Arial" charset="0"/>
              </a:rPr>
              <a:t> bidders</a:t>
            </a: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221187"/>
                                        </p:tgtEl>
                                        <p:attrNameLst>
                                          <p:attrName>style.visibility</p:attrName>
                                        </p:attrNameLst>
                                      </p:cBhvr>
                                      <p:to>
                                        <p:strVal val="visible"/>
                                      </p:to>
                                    </p:set>
                                    <p:anim calcmode="lin" valueType="num">
                                      <p:cBhvr>
                                        <p:cTn id="7" dur="5000" fill="hold"/>
                                        <p:tgtEl>
                                          <p:spTgt spid="221187"/>
                                        </p:tgtEl>
                                        <p:attrNameLst>
                                          <p:attrName>ppt_w</p:attrName>
                                        </p:attrNameLst>
                                      </p:cBhvr>
                                      <p:tavLst>
                                        <p:tav tm="0" fmla="#ppt_w*sin(2.5*pi*$)">
                                          <p:val>
                                            <p:fltVal val="0"/>
                                          </p:val>
                                        </p:tav>
                                        <p:tav tm="100000">
                                          <p:val>
                                            <p:fltVal val="1"/>
                                          </p:val>
                                        </p:tav>
                                      </p:tavLst>
                                    </p:anim>
                                    <p:anim calcmode="lin" valueType="num">
                                      <p:cBhvr>
                                        <p:cTn id="8" dur="5000" fill="hold"/>
                                        <p:tgtEl>
                                          <p:spTgt spid="221187"/>
                                        </p:tgtEl>
                                        <p:attrNameLst>
                                          <p:attrName>ppt_h</p:attrName>
                                        </p:attrNameLst>
                                      </p:cBhvr>
                                      <p:tavLst>
                                        <p:tav tm="0">
                                          <p:val>
                                            <p:strVal val="#ppt_h"/>
                                          </p:val>
                                        </p:tav>
                                        <p:tav tm="100000">
                                          <p:val>
                                            <p:strVal val="#ppt_h"/>
                                          </p:val>
                                        </p:tav>
                                      </p:tavLst>
                                    </p:anim>
                                  </p:childTnLst>
                                </p:cTn>
                              </p:par>
                              <p:par>
                                <p:cTn id="9" presetID="2" presetClass="entr" presetSubtype="8" fill="hold" grpId="0" nodeType="withEffect">
                                  <p:stCondLst>
                                    <p:cond delay="0"/>
                                  </p:stCondLst>
                                  <p:childTnLst>
                                    <p:set>
                                      <p:cBhvr>
                                        <p:cTn id="10" dur="1" fill="hold">
                                          <p:stCondLst>
                                            <p:cond delay="0"/>
                                          </p:stCondLst>
                                        </p:cTn>
                                        <p:tgtEl>
                                          <p:spTgt spid="221194"/>
                                        </p:tgtEl>
                                        <p:attrNameLst>
                                          <p:attrName>style.visibility</p:attrName>
                                        </p:attrNameLst>
                                      </p:cBhvr>
                                      <p:to>
                                        <p:strVal val="visible"/>
                                      </p:to>
                                    </p:set>
                                    <p:anim calcmode="lin" valueType="num">
                                      <p:cBhvr additive="base">
                                        <p:cTn id="11" dur="500" fill="hold"/>
                                        <p:tgtEl>
                                          <p:spTgt spid="221194"/>
                                        </p:tgtEl>
                                        <p:attrNameLst>
                                          <p:attrName>ppt_x</p:attrName>
                                        </p:attrNameLst>
                                      </p:cBhvr>
                                      <p:tavLst>
                                        <p:tav tm="0">
                                          <p:val>
                                            <p:strVal val="0-#ppt_w/2"/>
                                          </p:val>
                                        </p:tav>
                                        <p:tav tm="100000">
                                          <p:val>
                                            <p:strVal val="#ppt_x"/>
                                          </p:val>
                                        </p:tav>
                                      </p:tavLst>
                                    </p:anim>
                                    <p:anim calcmode="lin" valueType="num">
                                      <p:cBhvr additive="base">
                                        <p:cTn id="12" dur="500" fill="hold"/>
                                        <p:tgtEl>
                                          <p:spTgt spid="22119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21196"/>
                                        </p:tgtEl>
                                        <p:attrNameLst>
                                          <p:attrName>style.visibility</p:attrName>
                                        </p:attrNameLst>
                                      </p:cBhvr>
                                      <p:to>
                                        <p:strVal val="visible"/>
                                      </p:to>
                                    </p:set>
                                    <p:anim calcmode="lin" valueType="num">
                                      <p:cBhvr additive="base">
                                        <p:cTn id="15" dur="500" fill="hold"/>
                                        <p:tgtEl>
                                          <p:spTgt spid="221196"/>
                                        </p:tgtEl>
                                        <p:attrNameLst>
                                          <p:attrName>ppt_x</p:attrName>
                                        </p:attrNameLst>
                                      </p:cBhvr>
                                      <p:tavLst>
                                        <p:tav tm="0">
                                          <p:val>
                                            <p:strVal val="0-#ppt_w/2"/>
                                          </p:val>
                                        </p:tav>
                                        <p:tav tm="100000">
                                          <p:val>
                                            <p:strVal val="#ppt_x"/>
                                          </p:val>
                                        </p:tav>
                                      </p:tavLst>
                                    </p:anim>
                                    <p:anim calcmode="lin" valueType="num">
                                      <p:cBhvr additive="base">
                                        <p:cTn id="16" dur="500" fill="hold"/>
                                        <p:tgtEl>
                                          <p:spTgt spid="22119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21197"/>
                                        </p:tgtEl>
                                        <p:attrNameLst>
                                          <p:attrName>style.visibility</p:attrName>
                                        </p:attrNameLst>
                                      </p:cBhvr>
                                      <p:to>
                                        <p:strVal val="visible"/>
                                      </p:to>
                                    </p:set>
                                    <p:anim calcmode="lin" valueType="num">
                                      <p:cBhvr additive="base">
                                        <p:cTn id="19" dur="500" fill="hold"/>
                                        <p:tgtEl>
                                          <p:spTgt spid="221197"/>
                                        </p:tgtEl>
                                        <p:attrNameLst>
                                          <p:attrName>ppt_x</p:attrName>
                                        </p:attrNameLst>
                                      </p:cBhvr>
                                      <p:tavLst>
                                        <p:tav tm="0">
                                          <p:val>
                                            <p:strVal val="0-#ppt_w/2"/>
                                          </p:val>
                                        </p:tav>
                                        <p:tav tm="100000">
                                          <p:val>
                                            <p:strVal val="#ppt_x"/>
                                          </p:val>
                                        </p:tav>
                                      </p:tavLst>
                                    </p:anim>
                                    <p:anim calcmode="lin" valueType="num">
                                      <p:cBhvr additive="base">
                                        <p:cTn id="20" dur="500" fill="hold"/>
                                        <p:tgtEl>
                                          <p:spTgt spid="2211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4" grpId="0" animBg="1"/>
      <p:bldP spid="221196" grpId="0" autoUpdateAnimBg="0"/>
      <p:bldP spid="221197"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685800" y="533400"/>
            <a:ext cx="7772400" cy="1143000"/>
          </a:xfrm>
        </p:spPr>
        <p:txBody>
          <a:bodyPr/>
          <a:lstStyle/>
          <a:p>
            <a:pPr eaLnBrk="1" hangingPunct="1">
              <a:defRPr/>
            </a:pPr>
            <a:r>
              <a:rPr lang="en-US" sz="3200" dirty="0" smtClean="0"/>
              <a:t>DLA-OB 11-04</a:t>
            </a:r>
            <a:r>
              <a:rPr lang="en-US" dirty="0" smtClean="0"/>
              <a:t/>
            </a:r>
            <a:br>
              <a:rPr lang="en-US" dirty="0" smtClean="0"/>
            </a:br>
            <a:r>
              <a:rPr lang="en-US" dirty="0" smtClean="0"/>
              <a:t>Evaluating and Submitting GFE</a:t>
            </a:r>
          </a:p>
        </p:txBody>
      </p:sp>
      <p:sp>
        <p:nvSpPr>
          <p:cNvPr id="35843" name="Rectangle 3"/>
          <p:cNvSpPr>
            <a:spLocks noGrp="1" noChangeArrowheads="1"/>
          </p:cNvSpPr>
          <p:nvPr>
            <p:ph type="body" idx="1"/>
          </p:nvPr>
        </p:nvSpPr>
        <p:spPr>
          <a:xfrm>
            <a:off x="609600" y="3352800"/>
            <a:ext cx="7772400" cy="3276600"/>
          </a:xfrm>
        </p:spPr>
        <p:txBody>
          <a:bodyPr/>
          <a:lstStyle/>
          <a:p>
            <a:pPr lvl="1" eaLnBrk="1" hangingPunct="1">
              <a:buFontTx/>
              <a:buNone/>
            </a:pPr>
            <a:r>
              <a:rPr lang="en-US" sz="3200" smtClean="0"/>
              <a:t>Evaluation of GFE Memo </a:t>
            </a:r>
            <a:r>
              <a:rPr lang="en-US" sz="2400" smtClean="0"/>
              <a:t>re: why GFE is adequate or not</a:t>
            </a:r>
          </a:p>
          <a:p>
            <a:pPr lvl="1" eaLnBrk="1" hangingPunct="1">
              <a:buFontTx/>
              <a:buNone/>
            </a:pPr>
            <a:endParaRPr lang="en-US" sz="3200" smtClean="0"/>
          </a:p>
          <a:p>
            <a:pPr lvl="1" eaLnBrk="1" hangingPunct="1">
              <a:buFontTx/>
              <a:buNone/>
            </a:pPr>
            <a:r>
              <a:rPr lang="en-US" sz="3200" smtClean="0"/>
              <a:t>New special provision </a:t>
            </a:r>
            <a:r>
              <a:rPr lang="en-US" sz="2400" smtClean="0"/>
              <a:t>re: consider the UDBE commitment of 2</a:t>
            </a:r>
            <a:r>
              <a:rPr lang="en-US" sz="2400" baseline="30000" smtClean="0"/>
              <a:t>nd</a:t>
            </a:r>
            <a:r>
              <a:rPr lang="en-US" sz="2400" smtClean="0"/>
              <a:t> and 3</a:t>
            </a:r>
            <a:r>
              <a:rPr lang="en-US" sz="2400" baseline="30000" smtClean="0"/>
              <a:t>rd</a:t>
            </a:r>
            <a:r>
              <a:rPr lang="en-US" sz="2400" smtClean="0"/>
              <a:t> bidders</a:t>
            </a:r>
          </a:p>
        </p:txBody>
      </p:sp>
      <p:sp>
        <p:nvSpPr>
          <p:cNvPr id="35844" name="Text Box 6"/>
          <p:cNvSpPr txBox="1">
            <a:spLocks noChangeArrowheads="1"/>
          </p:cNvSpPr>
          <p:nvPr/>
        </p:nvSpPr>
        <p:spPr bwMode="auto">
          <a:xfrm>
            <a:off x="5715000" y="60325"/>
            <a:ext cx="3429000" cy="523875"/>
          </a:xfrm>
          <a:prstGeom prst="rect">
            <a:avLst/>
          </a:prstGeom>
          <a:noFill/>
          <a:ln w="12700" cap="sq" algn="ctr">
            <a:noFill/>
            <a:miter lim="800000"/>
            <a:headEnd/>
            <a:tailEnd/>
          </a:ln>
        </p:spPr>
        <p:txBody>
          <a:bodyPr>
            <a:spAutoFit/>
          </a:bodyPr>
          <a:lstStyle/>
          <a:p>
            <a:r>
              <a:rPr lang="en-US" sz="2800">
                <a:solidFill>
                  <a:schemeClr val="hlink"/>
                </a:solidFill>
              </a:rPr>
              <a:t>New Office Bulletin</a:t>
            </a:r>
          </a:p>
        </p:txBody>
      </p:sp>
      <p:sp>
        <p:nvSpPr>
          <p:cNvPr id="35845" name="TextBox 4"/>
          <p:cNvSpPr txBox="1">
            <a:spLocks noChangeArrowheads="1"/>
          </p:cNvSpPr>
          <p:nvPr/>
        </p:nvSpPr>
        <p:spPr bwMode="auto">
          <a:xfrm>
            <a:off x="533400" y="2362200"/>
            <a:ext cx="8229600" cy="523875"/>
          </a:xfrm>
          <a:prstGeom prst="rect">
            <a:avLst/>
          </a:prstGeom>
          <a:noFill/>
          <a:ln w="9525">
            <a:noFill/>
            <a:miter lim="800000"/>
            <a:headEnd/>
            <a:tailEnd/>
          </a:ln>
        </p:spPr>
        <p:txBody>
          <a:bodyPr>
            <a:spAutoFit/>
          </a:bodyPr>
          <a:lstStyle/>
          <a:p>
            <a:r>
              <a:rPr lang="en-US" sz="2800">
                <a:latin typeface="Arial" charset="0"/>
                <a:cs typeface="Arial" charset="0"/>
              </a:rPr>
              <a:t>For projects awarded on or after </a:t>
            </a:r>
            <a:r>
              <a:rPr lang="en-US" sz="2800" u="sng">
                <a:latin typeface="Arial" charset="0"/>
                <a:cs typeface="Arial" charset="0"/>
              </a:rPr>
              <a:t>May 1, 2011</a:t>
            </a:r>
            <a:r>
              <a:rPr lang="en-US" sz="2800">
                <a:latin typeface="Arial" charset="0"/>
                <a:cs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additive="base">
                                        <p:cTn id="7" dur="1000" fill="hold"/>
                                        <p:tgtEl>
                                          <p:spTgt spid="35844"/>
                                        </p:tgtEl>
                                        <p:attrNameLst>
                                          <p:attrName>ppt_x</p:attrName>
                                        </p:attrNameLst>
                                      </p:cBhvr>
                                      <p:tavLst>
                                        <p:tav tm="0">
                                          <p:val>
                                            <p:strVal val="0-#ppt_w/2"/>
                                          </p:val>
                                        </p:tav>
                                        <p:tav tm="100000">
                                          <p:val>
                                            <p:strVal val="#ppt_x"/>
                                          </p:val>
                                        </p:tav>
                                      </p:tavLst>
                                    </p:anim>
                                    <p:anim calcmode="lin" valueType="num">
                                      <p:cBhvr additive="base">
                                        <p:cTn id="8" dur="1000" fill="hold"/>
                                        <p:tgtEl>
                                          <p:spTgt spid="358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5"/>
                                        </p:tgtEl>
                                        <p:attrNameLst>
                                          <p:attrName>style.visibility</p:attrName>
                                        </p:attrNameLst>
                                      </p:cBhvr>
                                      <p:to>
                                        <p:strVal val="visible"/>
                                      </p:to>
                                    </p:set>
                                    <p:anim calcmode="lin" valueType="num">
                                      <p:cBhvr additive="base">
                                        <p:cTn id="13" dur="1000" fill="hold"/>
                                        <p:tgtEl>
                                          <p:spTgt spid="35845"/>
                                        </p:tgtEl>
                                        <p:attrNameLst>
                                          <p:attrName>ppt_x</p:attrName>
                                        </p:attrNameLst>
                                      </p:cBhvr>
                                      <p:tavLst>
                                        <p:tav tm="0">
                                          <p:val>
                                            <p:strVal val="#ppt_x"/>
                                          </p:val>
                                        </p:tav>
                                        <p:tav tm="100000">
                                          <p:val>
                                            <p:strVal val="#ppt_x"/>
                                          </p:val>
                                        </p:tav>
                                      </p:tavLst>
                                    </p:anim>
                                    <p:anim calcmode="lin" valueType="num">
                                      <p:cBhvr additive="base">
                                        <p:cTn id="14" dur="1000" fill="hold"/>
                                        <p:tgtEl>
                                          <p:spTgt spid="3584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5843">
                                            <p:txEl>
                                              <p:pRg st="0" end="0"/>
                                            </p:txEl>
                                          </p:spTgt>
                                        </p:tgtEl>
                                        <p:attrNameLst>
                                          <p:attrName>style.visibility</p:attrName>
                                        </p:attrNameLst>
                                      </p:cBhvr>
                                      <p:to>
                                        <p:strVal val="visible"/>
                                      </p:to>
                                    </p:set>
                                    <p:anim calcmode="lin" valueType="num">
                                      <p:cBhvr additive="base">
                                        <p:cTn id="17" dur="10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584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5843">
                                            <p:txEl>
                                              <p:pRg st="2" end="2"/>
                                            </p:txEl>
                                          </p:spTgt>
                                        </p:tgtEl>
                                        <p:attrNameLst>
                                          <p:attrName>style.visibility</p:attrName>
                                        </p:attrNameLst>
                                      </p:cBhvr>
                                      <p:to>
                                        <p:strVal val="visible"/>
                                      </p:to>
                                    </p:set>
                                    <p:anim calcmode="lin" valueType="num">
                                      <p:cBhvr additive="base">
                                        <p:cTn id="21" dur="10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P spid="35844" grpId="0"/>
      <p:bldP spid="3584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685800" y="533400"/>
            <a:ext cx="7772400" cy="1143000"/>
          </a:xfrm>
        </p:spPr>
        <p:txBody>
          <a:bodyPr/>
          <a:lstStyle/>
          <a:p>
            <a:pPr eaLnBrk="1" hangingPunct="1">
              <a:defRPr/>
            </a:pPr>
            <a:r>
              <a:rPr lang="en-US" dirty="0" smtClean="0"/>
              <a:t>Considering Commitment</a:t>
            </a:r>
            <a:br>
              <a:rPr lang="en-US" dirty="0" smtClean="0"/>
            </a:br>
            <a:r>
              <a:rPr lang="en-US" dirty="0" smtClean="0"/>
              <a:t>of  2</a:t>
            </a:r>
            <a:r>
              <a:rPr lang="en-US" baseline="30000" dirty="0" smtClean="0"/>
              <a:t>nd</a:t>
            </a:r>
            <a:r>
              <a:rPr lang="en-US" dirty="0" smtClean="0"/>
              <a:t> &amp; 3</a:t>
            </a:r>
            <a:r>
              <a:rPr lang="en-US" baseline="30000" dirty="0" smtClean="0"/>
              <a:t>rd</a:t>
            </a:r>
            <a:r>
              <a:rPr lang="en-US" dirty="0" smtClean="0"/>
              <a:t> Bidders</a:t>
            </a:r>
          </a:p>
        </p:txBody>
      </p:sp>
      <p:sp>
        <p:nvSpPr>
          <p:cNvPr id="38915" name="Content Placeholder 6"/>
          <p:cNvSpPr>
            <a:spLocks noGrp="1"/>
          </p:cNvSpPr>
          <p:nvPr>
            <p:ph idx="1"/>
          </p:nvPr>
        </p:nvSpPr>
        <p:spPr>
          <a:xfrm>
            <a:off x="685800" y="2362200"/>
            <a:ext cx="7772400" cy="4114800"/>
          </a:xfrm>
        </p:spPr>
        <p:txBody>
          <a:bodyPr/>
          <a:lstStyle/>
          <a:p>
            <a:pPr>
              <a:spcAft>
                <a:spcPts val="1200"/>
              </a:spcAft>
            </a:pPr>
            <a:r>
              <a:rPr lang="en-US" smtClean="0"/>
              <a:t>Caltrans has used since March 2010</a:t>
            </a:r>
          </a:p>
          <a:p>
            <a:pPr>
              <a:spcAft>
                <a:spcPts val="1200"/>
              </a:spcAft>
            </a:pPr>
            <a:r>
              <a:rPr lang="en-US" smtClean="0"/>
              <a:t>Enforcement resulted in a major contractor and a number of smaller contractors losing an award as low bidder</a:t>
            </a:r>
          </a:p>
          <a:p>
            <a:pPr>
              <a:spcAft>
                <a:spcPts val="1200"/>
              </a:spcAft>
            </a:pPr>
            <a:r>
              <a:rPr lang="en-US" smtClean="0"/>
              <a:t>Almost 90% awarded contracts meet goal</a:t>
            </a:r>
          </a:p>
          <a:p>
            <a:pPr>
              <a:buFont typeface="Wingdings" pitchFamily="2" charset="2"/>
              <a:buNone/>
            </a:pPr>
            <a:endParaRPr lang="en-US" smtClean="0"/>
          </a:p>
        </p:txBody>
      </p:sp>
      <p:pic>
        <p:nvPicPr>
          <p:cNvPr id="47108" name="Picture 4" descr="C:\Documents and Settings\lance.yokota\Local Settings\Temporary Internet Files\Content.IE5\WXF06YXH\MC900303035[1].jpg"/>
          <p:cNvPicPr>
            <a:picLocks noChangeAspect="1" noChangeArrowheads="1"/>
          </p:cNvPicPr>
          <p:nvPr/>
        </p:nvPicPr>
        <p:blipFill>
          <a:blip r:embed="rId3" cstate="print"/>
          <a:srcRect/>
          <a:stretch>
            <a:fillRect/>
          </a:stretch>
        </p:blipFill>
        <p:spPr bwMode="auto">
          <a:xfrm>
            <a:off x="6899275" y="187325"/>
            <a:ext cx="1985963" cy="1809750"/>
          </a:xfrm>
          <a:prstGeom prst="rect">
            <a:avLst/>
          </a:prstGeom>
          <a:noFill/>
          <a:ln w="9525">
            <a:noFill/>
            <a:miter lim="800000"/>
            <a:headEnd/>
            <a:tailEnd/>
          </a:ln>
        </p:spPr>
      </p:pic>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685800" y="533400"/>
            <a:ext cx="7772400" cy="1143000"/>
          </a:xfrm>
        </p:spPr>
        <p:txBody>
          <a:bodyPr/>
          <a:lstStyle/>
          <a:p>
            <a:pPr eaLnBrk="1" hangingPunct="1">
              <a:defRPr/>
            </a:pPr>
            <a:r>
              <a:rPr lang="en-US" dirty="0" smtClean="0"/>
              <a:t>Enforcement is Critical</a:t>
            </a:r>
          </a:p>
        </p:txBody>
      </p:sp>
      <p:sp>
        <p:nvSpPr>
          <p:cNvPr id="39939" name="Content Placeholder 6"/>
          <p:cNvSpPr>
            <a:spLocks noGrp="1"/>
          </p:cNvSpPr>
          <p:nvPr>
            <p:ph idx="1"/>
          </p:nvPr>
        </p:nvSpPr>
        <p:spPr>
          <a:xfrm>
            <a:off x="685800" y="2209800"/>
            <a:ext cx="7772400" cy="4114800"/>
          </a:xfrm>
        </p:spPr>
        <p:txBody>
          <a:bodyPr/>
          <a:lstStyle/>
          <a:p>
            <a:pPr>
              <a:spcAft>
                <a:spcPts val="1200"/>
              </a:spcAft>
            </a:pPr>
            <a:r>
              <a:rPr lang="en-US" smtClean="0"/>
              <a:t>If you ignore the commitments of the 2</a:t>
            </a:r>
            <a:r>
              <a:rPr lang="en-US" baseline="30000" smtClean="0"/>
              <a:t>nd</a:t>
            </a:r>
            <a:r>
              <a:rPr lang="en-US" smtClean="0"/>
              <a:t> and 3</a:t>
            </a:r>
            <a:r>
              <a:rPr lang="en-US" baseline="30000" smtClean="0"/>
              <a:t>rd</a:t>
            </a:r>
            <a:r>
              <a:rPr lang="en-US" smtClean="0"/>
              <a:t> bidders, you will:</a:t>
            </a:r>
          </a:p>
          <a:p>
            <a:pPr lvl="1">
              <a:spcAft>
                <a:spcPts val="1200"/>
              </a:spcAft>
            </a:pPr>
            <a:r>
              <a:rPr lang="en-US" smtClean="0"/>
              <a:t>Get lower DBE participation</a:t>
            </a:r>
          </a:p>
          <a:p>
            <a:pPr lvl="1">
              <a:spcAft>
                <a:spcPts val="1200"/>
              </a:spcAft>
            </a:pPr>
            <a:r>
              <a:rPr lang="en-US" smtClean="0"/>
              <a:t>Write more GFE memos</a:t>
            </a:r>
          </a:p>
          <a:p>
            <a:pPr lvl="1">
              <a:spcAft>
                <a:spcPts val="1200"/>
              </a:spcAft>
            </a:pPr>
            <a:r>
              <a:rPr lang="en-US" smtClean="0"/>
              <a:t>Possibly award contract to the wrong bidder</a:t>
            </a:r>
          </a:p>
          <a:p>
            <a:endParaRPr lang="en-US" smtClean="0"/>
          </a:p>
        </p:txBody>
      </p:sp>
      <p:pic>
        <p:nvPicPr>
          <p:cNvPr id="48132" name="Picture 3" descr="C:\Documents and Settings\lance.yokota\Local Settings\Temporary Internet Files\Content.IE5\LOH2S2LO\MC900217198[1].wmf"/>
          <p:cNvPicPr>
            <a:picLocks noChangeAspect="1" noChangeArrowheads="1"/>
          </p:cNvPicPr>
          <p:nvPr/>
        </p:nvPicPr>
        <p:blipFill>
          <a:blip r:embed="rId3" cstate="print"/>
          <a:srcRect/>
          <a:stretch>
            <a:fillRect/>
          </a:stretch>
        </p:blipFill>
        <p:spPr bwMode="auto">
          <a:xfrm>
            <a:off x="7059613" y="228600"/>
            <a:ext cx="1981200" cy="192881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additive="base">
                                        <p:cTn id="13" dur="500" fill="hold"/>
                                        <p:tgtEl>
                                          <p:spTgt spid="399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9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939">
                                            <p:txEl>
                                              <p:pRg st="2" end="2"/>
                                            </p:txEl>
                                          </p:spTgt>
                                        </p:tgtEl>
                                        <p:attrNameLst>
                                          <p:attrName>style.visibility</p:attrName>
                                        </p:attrNameLst>
                                      </p:cBhvr>
                                      <p:to>
                                        <p:strVal val="visible"/>
                                      </p:to>
                                    </p:set>
                                    <p:anim calcmode="lin" valueType="num">
                                      <p:cBhvr additive="base">
                                        <p:cTn id="19" dur="500" fill="hold"/>
                                        <p:tgtEl>
                                          <p:spTgt spid="399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9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939">
                                            <p:txEl>
                                              <p:pRg st="3" end="3"/>
                                            </p:txEl>
                                          </p:spTgt>
                                        </p:tgtEl>
                                        <p:attrNameLst>
                                          <p:attrName>style.visibility</p:attrName>
                                        </p:attrNameLst>
                                      </p:cBhvr>
                                      <p:to>
                                        <p:strVal val="visible"/>
                                      </p:to>
                                    </p:set>
                                    <p:anim calcmode="lin" valueType="num">
                                      <p:cBhvr additive="base">
                                        <p:cTn id="25" dur="500" fill="hold"/>
                                        <p:tgtEl>
                                          <p:spTgt spid="399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93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685800" y="533400"/>
            <a:ext cx="7772400" cy="1143000"/>
          </a:xfrm>
        </p:spPr>
        <p:txBody>
          <a:bodyPr/>
          <a:lstStyle/>
          <a:p>
            <a:pPr eaLnBrk="1" hangingPunct="1">
              <a:defRPr/>
            </a:pPr>
            <a:r>
              <a:rPr lang="en-US" dirty="0" smtClean="0"/>
              <a:t>Potential Consequences</a:t>
            </a:r>
          </a:p>
        </p:txBody>
      </p:sp>
      <p:sp>
        <p:nvSpPr>
          <p:cNvPr id="40963" name="Content Placeholder 6"/>
          <p:cNvSpPr>
            <a:spLocks noGrp="1"/>
          </p:cNvSpPr>
          <p:nvPr>
            <p:ph idx="1"/>
          </p:nvPr>
        </p:nvSpPr>
        <p:spPr>
          <a:xfrm>
            <a:off x="609600" y="2438400"/>
            <a:ext cx="7772400" cy="4114800"/>
          </a:xfrm>
        </p:spPr>
        <p:txBody>
          <a:bodyPr/>
          <a:lstStyle/>
          <a:p>
            <a:pPr>
              <a:spcAft>
                <a:spcPts val="1200"/>
              </a:spcAft>
            </a:pPr>
            <a:r>
              <a:rPr lang="en-US" smtClean="0"/>
              <a:t>Awarding a contract to a bidder who did not meet the goal or demonstrate adequate GFE is ineligible for Federal participation.</a:t>
            </a:r>
          </a:p>
          <a:p>
            <a:endParaRPr lang="en-US" smtClean="0"/>
          </a:p>
        </p:txBody>
      </p:sp>
      <p:pic>
        <p:nvPicPr>
          <p:cNvPr id="49156" name="Picture 4" descr="C:\Documents and Settings\lance.yokota\Local Settings\Temporary Internet Files\Content.IE5\A9Y86QMM\MC900318440[1].wmf"/>
          <p:cNvPicPr>
            <a:picLocks noChangeAspect="1" noChangeArrowheads="1"/>
          </p:cNvPicPr>
          <p:nvPr/>
        </p:nvPicPr>
        <p:blipFill>
          <a:blip r:embed="rId3" cstate="print"/>
          <a:srcRect/>
          <a:stretch>
            <a:fillRect/>
          </a:stretch>
        </p:blipFill>
        <p:spPr bwMode="auto">
          <a:xfrm>
            <a:off x="7010400" y="228600"/>
            <a:ext cx="1828800" cy="1830388"/>
          </a:xfrm>
          <a:prstGeom prst="rect">
            <a:avLst/>
          </a:prstGeom>
          <a:noFill/>
          <a:ln w="9525">
            <a:noFill/>
            <a:miter lim="800000"/>
            <a:headEnd/>
            <a:tailEnd/>
          </a:ln>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p:cTn id="7" dur="1000" fill="hold"/>
                                        <p:tgtEl>
                                          <p:spTgt spid="4096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096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09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285750" y="381000"/>
            <a:ext cx="7696200" cy="1143000"/>
          </a:xfrm>
        </p:spPr>
        <p:txBody>
          <a:bodyPr/>
          <a:lstStyle/>
          <a:p>
            <a:pPr eaLnBrk="1" hangingPunct="1">
              <a:defRPr/>
            </a:pPr>
            <a:r>
              <a:rPr lang="en-US" smtClean="0"/>
              <a:t>Fear of Being Challenged </a:t>
            </a:r>
          </a:p>
        </p:txBody>
      </p:sp>
      <p:sp>
        <p:nvSpPr>
          <p:cNvPr id="227331" name="Rectangle 3"/>
          <p:cNvSpPr>
            <a:spLocks noGrp="1" noChangeArrowheads="1"/>
          </p:cNvSpPr>
          <p:nvPr>
            <p:ph type="body" idx="1"/>
          </p:nvPr>
        </p:nvSpPr>
        <p:spPr>
          <a:xfrm>
            <a:off x="609600" y="3048000"/>
            <a:ext cx="7620000" cy="4114800"/>
          </a:xfrm>
        </p:spPr>
        <p:txBody>
          <a:bodyPr/>
          <a:lstStyle/>
          <a:p>
            <a:pPr eaLnBrk="1" hangingPunct="1"/>
            <a:r>
              <a:rPr lang="en-US" smtClean="0"/>
              <a:t>Reasonable GFE decisions are difficult to challenge because the decision maker is given latitude to weigh a variety of factors in reaching their conclusion. </a:t>
            </a:r>
          </a:p>
        </p:txBody>
      </p:sp>
      <p:pic>
        <p:nvPicPr>
          <p:cNvPr id="50180" name="Picture 4" descr="j0089893"/>
          <p:cNvPicPr>
            <a:picLocks noChangeAspect="1" noChangeArrowheads="1"/>
          </p:cNvPicPr>
          <p:nvPr/>
        </p:nvPicPr>
        <p:blipFill>
          <a:blip r:embed="rId3" cstate="print"/>
          <a:srcRect/>
          <a:stretch>
            <a:fillRect/>
          </a:stretch>
        </p:blipFill>
        <p:spPr bwMode="auto">
          <a:xfrm>
            <a:off x="6645275" y="100013"/>
            <a:ext cx="2398713" cy="2743200"/>
          </a:xfrm>
          <a:prstGeom prst="rect">
            <a:avLst/>
          </a:prstGeom>
          <a:noFill/>
          <a:ln w="9525">
            <a:noFill/>
            <a:miter lim="800000"/>
            <a:headEnd/>
            <a:tailEnd/>
          </a:ln>
        </p:spPr>
      </p:pic>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7331">
                                            <p:txEl>
                                              <p:pRg st="0" end="0"/>
                                            </p:txEl>
                                          </p:spTgt>
                                        </p:tgtEl>
                                        <p:attrNameLst>
                                          <p:attrName>style.visibility</p:attrName>
                                        </p:attrNameLst>
                                      </p:cBhvr>
                                      <p:to>
                                        <p:strVal val="visible"/>
                                      </p:to>
                                    </p:set>
                                    <p:anim calcmode="lin" valueType="num">
                                      <p:cBhvr additive="base">
                                        <p:cTn id="7" dur="1000" fill="hold"/>
                                        <p:tgtEl>
                                          <p:spTgt spid="22733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2733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Local Agency</a:t>
            </a:r>
            <a:endParaRPr lang="en-US" dirty="0"/>
          </a:p>
        </p:txBody>
      </p:sp>
      <p:sp>
        <p:nvSpPr>
          <p:cNvPr id="3" name="Content Placeholder 2"/>
          <p:cNvSpPr>
            <a:spLocks noGrp="1"/>
          </p:cNvSpPr>
          <p:nvPr>
            <p:ph idx="1"/>
          </p:nvPr>
        </p:nvSpPr>
        <p:spPr/>
        <p:txBody>
          <a:bodyPr/>
          <a:lstStyle/>
          <a:p>
            <a:r>
              <a:rPr lang="en-US" smtClean="0"/>
              <a:t>Responsible for:</a:t>
            </a:r>
          </a:p>
          <a:p>
            <a:pPr lvl="1"/>
            <a:r>
              <a:rPr lang="en-US" smtClean="0"/>
              <a:t>Providing District with 15-H and Memo</a:t>
            </a:r>
          </a:p>
          <a:p>
            <a:pPr lvl="1"/>
            <a:r>
              <a:rPr lang="en-US" smtClean="0"/>
              <a:t>Approving the GFE</a:t>
            </a:r>
          </a:p>
          <a:p>
            <a:pPr lvl="1"/>
            <a:r>
              <a:rPr lang="en-US" smtClean="0"/>
              <a:t>Providing responses to District comments</a:t>
            </a:r>
          </a:p>
          <a:p>
            <a:pPr lvl="1"/>
            <a:r>
              <a:rPr lang="en-US" smtClean="0"/>
              <a:t>Corresponding with Bidder</a:t>
            </a:r>
          </a:p>
          <a:p>
            <a:pPr lvl="1"/>
            <a:r>
              <a:rPr lang="en-US" smtClean="0"/>
              <a:t>Reconsideration </a:t>
            </a:r>
          </a:p>
          <a:p>
            <a:pPr lvl="1"/>
            <a:endParaRPr lang="en-US" smtClean="0"/>
          </a:p>
        </p:txBody>
      </p:sp>
      <p:pic>
        <p:nvPicPr>
          <p:cNvPr id="4" name="Picture 12" descr="C:\Documents and Settings\lance.yokota\Local Settings\Temporary Internet Files\Content.IE5\OUU5O0WK\MC900196298[1].wmf"/>
          <p:cNvPicPr>
            <a:picLocks noChangeAspect="1" noChangeArrowheads="1"/>
          </p:cNvPicPr>
          <p:nvPr/>
        </p:nvPicPr>
        <p:blipFill>
          <a:blip r:embed="rId2" cstate="print"/>
          <a:srcRect/>
          <a:stretch>
            <a:fillRect/>
          </a:stretch>
        </p:blipFill>
        <p:spPr bwMode="auto">
          <a:xfrm>
            <a:off x="6851650" y="228600"/>
            <a:ext cx="2038350" cy="20574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District</a:t>
            </a:r>
            <a:endParaRPr lang="en-US" dirty="0"/>
          </a:p>
        </p:txBody>
      </p:sp>
      <p:sp>
        <p:nvSpPr>
          <p:cNvPr id="3" name="Content Placeholder 2"/>
          <p:cNvSpPr>
            <a:spLocks noGrp="1"/>
          </p:cNvSpPr>
          <p:nvPr>
            <p:ph idx="1"/>
          </p:nvPr>
        </p:nvSpPr>
        <p:spPr/>
        <p:txBody>
          <a:bodyPr/>
          <a:lstStyle/>
          <a:p>
            <a:r>
              <a:rPr lang="en-US" smtClean="0"/>
              <a:t>Responsible for:</a:t>
            </a:r>
          </a:p>
          <a:p>
            <a:pPr lvl="1"/>
            <a:r>
              <a:rPr lang="en-US" smtClean="0"/>
              <a:t>Collecting 15-H from Local Agencies</a:t>
            </a:r>
          </a:p>
          <a:p>
            <a:pPr lvl="1"/>
            <a:r>
              <a:rPr lang="en-US" smtClean="0"/>
              <a:t>Collecting Evaluation of GFE Memo</a:t>
            </a:r>
          </a:p>
          <a:p>
            <a:pPr lvl="1"/>
            <a:r>
              <a:rPr lang="en-US" smtClean="0"/>
              <a:t>Review forms for completeness</a:t>
            </a:r>
          </a:p>
          <a:p>
            <a:pPr lvl="1"/>
            <a:r>
              <a:rPr lang="en-US" smtClean="0"/>
              <a:t>Notify Local Agencies if there are concerns (ask HQ for help)</a:t>
            </a:r>
          </a:p>
          <a:p>
            <a:pPr lvl="1"/>
            <a:r>
              <a:rPr lang="en-US" smtClean="0"/>
              <a:t>Follow up with Local Agencies</a:t>
            </a:r>
          </a:p>
          <a:p>
            <a:pPr lvl="1"/>
            <a:endParaRPr lang="en-US" smtClean="0"/>
          </a:p>
          <a:p>
            <a:endParaRPr lang="en-US" smtClean="0"/>
          </a:p>
        </p:txBody>
      </p:sp>
      <p:pic>
        <p:nvPicPr>
          <p:cNvPr id="4" name="Picture 12" descr="C:\Documents and Settings\lance.yokota\Local Settings\Temporary Internet Files\Content.IE5\OUU5O0WK\MC900196298[1].wmf"/>
          <p:cNvPicPr>
            <a:picLocks noChangeAspect="1" noChangeArrowheads="1"/>
          </p:cNvPicPr>
          <p:nvPr/>
        </p:nvPicPr>
        <p:blipFill>
          <a:blip r:embed="rId2" cstate="print"/>
          <a:srcRect/>
          <a:stretch>
            <a:fillRect/>
          </a:stretch>
        </p:blipFill>
        <p:spPr bwMode="auto">
          <a:xfrm>
            <a:off x="6851650" y="228600"/>
            <a:ext cx="2038350" cy="20574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685800" y="457200"/>
            <a:ext cx="4495800" cy="1143000"/>
          </a:xfrm>
        </p:spPr>
        <p:txBody>
          <a:bodyPr/>
          <a:lstStyle/>
          <a:p>
            <a:pPr eaLnBrk="1" hangingPunct="1">
              <a:defRPr/>
            </a:pPr>
            <a:r>
              <a:rPr lang="en-US" smtClean="0"/>
              <a:t>Appendix A</a:t>
            </a:r>
          </a:p>
        </p:txBody>
      </p:sp>
      <p:sp>
        <p:nvSpPr>
          <p:cNvPr id="180227" name="Rectangle 3"/>
          <p:cNvSpPr>
            <a:spLocks noGrp="1" noChangeArrowheads="1"/>
          </p:cNvSpPr>
          <p:nvPr>
            <p:ph type="body" idx="1"/>
          </p:nvPr>
        </p:nvSpPr>
        <p:spPr>
          <a:xfrm>
            <a:off x="381000" y="2133600"/>
            <a:ext cx="8458200" cy="1524000"/>
          </a:xfrm>
        </p:spPr>
        <p:txBody>
          <a:bodyPr/>
          <a:lstStyle/>
          <a:p>
            <a:pPr eaLnBrk="1" hangingPunct="1"/>
            <a:r>
              <a:rPr lang="en-US" smtClean="0"/>
              <a:t>Guidance Concerning Good Faith Efforts  is in 49 CFR part 26, Appendix A</a:t>
            </a:r>
            <a:endParaRPr lang="en-US" sz="2000" smtClean="0"/>
          </a:p>
          <a:p>
            <a:pPr eaLnBrk="1" hangingPunct="1">
              <a:buFont typeface="Wingdings" pitchFamily="2" charset="2"/>
              <a:buNone/>
            </a:pPr>
            <a:endParaRPr lang="en-US" smtClean="0"/>
          </a:p>
        </p:txBody>
      </p:sp>
      <p:pic>
        <p:nvPicPr>
          <p:cNvPr id="180228" name="Picture 4"/>
          <p:cNvPicPr>
            <a:picLocks noChangeAspect="1" noChangeArrowheads="1"/>
          </p:cNvPicPr>
          <p:nvPr/>
        </p:nvPicPr>
        <p:blipFill>
          <a:blip r:embed="rId3" cstate="print"/>
          <a:srcRect/>
          <a:stretch>
            <a:fillRect/>
          </a:stretch>
        </p:blipFill>
        <p:spPr bwMode="auto">
          <a:xfrm>
            <a:off x="6324600" y="228600"/>
            <a:ext cx="2514600" cy="1839913"/>
          </a:xfrm>
          <a:prstGeom prst="rect">
            <a:avLst/>
          </a:prstGeom>
          <a:noFill/>
          <a:ln w="12700" cap="sq">
            <a:noFill/>
            <a:miter lim="800000"/>
            <a:headEnd type="none" w="sm" len="sm"/>
            <a:tailEnd type="none" w="sm" len="sm"/>
          </a:ln>
        </p:spPr>
      </p:pic>
      <p:pic>
        <p:nvPicPr>
          <p:cNvPr id="180229" name="Picture 5"/>
          <p:cNvPicPr>
            <a:picLocks noChangeAspect="1" noChangeArrowheads="1"/>
          </p:cNvPicPr>
          <p:nvPr/>
        </p:nvPicPr>
        <p:blipFill>
          <a:blip r:embed="rId4" cstate="print"/>
          <a:srcRect l="26651" t="46001" r="45000" b="40468"/>
          <a:stretch>
            <a:fillRect/>
          </a:stretch>
        </p:blipFill>
        <p:spPr bwMode="auto">
          <a:xfrm rot="747211">
            <a:off x="2057400" y="3800475"/>
            <a:ext cx="6172200" cy="2209800"/>
          </a:xfrm>
          <a:prstGeom prst="rect">
            <a:avLst/>
          </a:prstGeom>
          <a:noFill/>
          <a:ln w="12700" cap="sq">
            <a:noFill/>
            <a:miter lim="800000"/>
            <a:headEnd type="none" w="sm" len="sm"/>
            <a:tailEnd type="none" w="sm" len="sm"/>
          </a:ln>
        </p:spPr>
      </p:pic>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80228"/>
                                        </p:tgtEl>
                                        <p:attrNameLst>
                                          <p:attrName>style.visibility</p:attrName>
                                        </p:attrNameLst>
                                      </p:cBhvr>
                                      <p:to>
                                        <p:strVal val="visible"/>
                                      </p:to>
                                    </p:set>
                                    <p:anim calcmode="lin" valueType="num">
                                      <p:cBhvr>
                                        <p:cTn id="7" dur="500" fill="hold"/>
                                        <p:tgtEl>
                                          <p:spTgt spid="180228"/>
                                        </p:tgtEl>
                                        <p:attrNameLst>
                                          <p:attrName>ppt_w</p:attrName>
                                        </p:attrNameLst>
                                      </p:cBhvr>
                                      <p:tavLst>
                                        <p:tav tm="0">
                                          <p:val>
                                            <p:fltVal val="0"/>
                                          </p:val>
                                        </p:tav>
                                        <p:tav tm="100000">
                                          <p:val>
                                            <p:strVal val="#ppt_w"/>
                                          </p:val>
                                        </p:tav>
                                      </p:tavLst>
                                    </p:anim>
                                    <p:anim calcmode="lin" valueType="num">
                                      <p:cBhvr>
                                        <p:cTn id="8" dur="500" fill="hold"/>
                                        <p:tgtEl>
                                          <p:spTgt spid="18022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180227">
                                            <p:txEl>
                                              <p:pRg st="0" end="0"/>
                                            </p:txEl>
                                          </p:spTgt>
                                        </p:tgtEl>
                                        <p:attrNameLst>
                                          <p:attrName>style.visibility</p:attrName>
                                        </p:attrNameLst>
                                      </p:cBhvr>
                                      <p:to>
                                        <p:strVal val="visible"/>
                                      </p:to>
                                    </p:set>
                                    <p:anim calcmode="lin" valueType="num">
                                      <p:cBhvr>
                                        <p:cTn id="13" dur="500" fill="hold"/>
                                        <p:tgtEl>
                                          <p:spTgt spid="18022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80227">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180227">
                                            <p:txEl>
                                              <p:pRg st="0" end="0"/>
                                            </p:txEl>
                                          </p:spTgt>
                                        </p:tgtEl>
                                        <p:attrNameLst>
                                          <p:attrName>ppt_x</p:attrName>
                                        </p:attrNameLst>
                                      </p:cBhvr>
                                      <p:tavLst>
                                        <p:tav tm="0">
                                          <p:val>
                                            <p:fltVal val="0.5"/>
                                          </p:val>
                                        </p:tav>
                                        <p:tav tm="100000">
                                          <p:val>
                                            <p:strVal val="#ppt_x"/>
                                          </p:val>
                                        </p:tav>
                                      </p:tavLst>
                                    </p:anim>
                                    <p:anim calcmode="lin" valueType="num">
                                      <p:cBhvr>
                                        <p:cTn id="16" dur="500" fill="hold"/>
                                        <p:tgtEl>
                                          <p:spTgt spid="180227">
                                            <p:txEl>
                                              <p:pRg st="0" end="0"/>
                                            </p:txEl>
                                          </p:spTgt>
                                        </p:tgtEl>
                                        <p:attrNameLst>
                                          <p:attrName>ppt_y</p:attrName>
                                        </p:attrNameLst>
                                      </p:cBhvr>
                                      <p:tavLst>
                                        <p:tav tm="0">
                                          <p:val>
                                            <p:fltVal val="0.5"/>
                                          </p:val>
                                        </p:tav>
                                        <p:tav tm="100000">
                                          <p:val>
                                            <p:strVal val="#ppt_y"/>
                                          </p:val>
                                        </p:tav>
                                      </p:tavLst>
                                    </p:anim>
                                  </p:childTnLst>
                                </p:cTn>
                              </p:par>
                              <p:par>
                                <p:cTn id="17" presetID="55" presetClass="entr" presetSubtype="0" fill="hold" nodeType="withEffect">
                                  <p:stCondLst>
                                    <p:cond delay="0"/>
                                  </p:stCondLst>
                                  <p:childTnLst>
                                    <p:set>
                                      <p:cBhvr>
                                        <p:cTn id="18" dur="1" fill="hold">
                                          <p:stCondLst>
                                            <p:cond delay="0"/>
                                          </p:stCondLst>
                                        </p:cTn>
                                        <p:tgtEl>
                                          <p:spTgt spid="180229"/>
                                        </p:tgtEl>
                                        <p:attrNameLst>
                                          <p:attrName>style.visibility</p:attrName>
                                        </p:attrNameLst>
                                      </p:cBhvr>
                                      <p:to>
                                        <p:strVal val="visible"/>
                                      </p:to>
                                    </p:set>
                                    <p:anim calcmode="lin" valueType="num">
                                      <p:cBhvr>
                                        <p:cTn id="19" dur="1000" fill="hold"/>
                                        <p:tgtEl>
                                          <p:spTgt spid="180229"/>
                                        </p:tgtEl>
                                        <p:attrNameLst>
                                          <p:attrName>ppt_w</p:attrName>
                                        </p:attrNameLst>
                                      </p:cBhvr>
                                      <p:tavLst>
                                        <p:tav tm="0">
                                          <p:val>
                                            <p:strVal val="#ppt_w*0.70"/>
                                          </p:val>
                                        </p:tav>
                                        <p:tav tm="100000">
                                          <p:val>
                                            <p:strVal val="#ppt_w"/>
                                          </p:val>
                                        </p:tav>
                                      </p:tavLst>
                                    </p:anim>
                                    <p:anim calcmode="lin" valueType="num">
                                      <p:cBhvr>
                                        <p:cTn id="20" dur="1000" fill="hold"/>
                                        <p:tgtEl>
                                          <p:spTgt spid="180229"/>
                                        </p:tgtEl>
                                        <p:attrNameLst>
                                          <p:attrName>ppt_h</p:attrName>
                                        </p:attrNameLst>
                                      </p:cBhvr>
                                      <p:tavLst>
                                        <p:tav tm="0">
                                          <p:val>
                                            <p:strVal val="#ppt_h"/>
                                          </p:val>
                                        </p:tav>
                                        <p:tav tm="100000">
                                          <p:val>
                                            <p:strVal val="#ppt_h"/>
                                          </p:val>
                                        </p:tav>
                                      </p:tavLst>
                                    </p:anim>
                                    <p:animEffect transition="in" filter="fade">
                                      <p:cBhvr>
                                        <p:cTn id="21" dur="1000"/>
                                        <p:tgtEl>
                                          <p:spTgt spid="18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3" name="Text Box 3"/>
          <p:cNvSpPr txBox="1">
            <a:spLocks noChangeArrowheads="1"/>
          </p:cNvSpPr>
          <p:nvPr/>
        </p:nvSpPr>
        <p:spPr bwMode="auto">
          <a:xfrm>
            <a:off x="2514600" y="3124200"/>
            <a:ext cx="4373563" cy="1006475"/>
          </a:xfrm>
          <a:prstGeom prst="rect">
            <a:avLst/>
          </a:prstGeom>
          <a:noFill/>
          <a:ln w="12700" cap="sq">
            <a:noFill/>
            <a:miter lim="800000"/>
            <a:headEnd type="none" w="sm" len="sm"/>
            <a:tailEnd type="none" w="sm" len="sm"/>
          </a:ln>
          <a:effectLst/>
        </p:spPr>
        <p:txBody>
          <a:bodyPr wrap="none">
            <a:spAutoFit/>
          </a:bodyPr>
          <a:lstStyle/>
          <a:p>
            <a:pPr>
              <a:defRPr/>
            </a:pPr>
            <a:r>
              <a:rPr lang="en-US" sz="6000" i="1">
                <a:effectLst>
                  <a:outerShdw blurRad="38100" dist="38100" dir="2700000" algn="tl">
                    <a:srgbClr val="000000"/>
                  </a:outerShdw>
                </a:effectLst>
                <a:latin typeface="Arial" charset="0"/>
              </a:rPr>
              <a:t>Questions?</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35523"/>
                                        </p:tgtEl>
                                        <p:attrNameLst>
                                          <p:attrName>style.visibility</p:attrName>
                                        </p:attrNameLst>
                                      </p:cBhvr>
                                      <p:to>
                                        <p:strVal val="visible"/>
                                      </p:to>
                                    </p:set>
                                    <p:anim calcmode="lin" valueType="num">
                                      <p:cBhvr>
                                        <p:cTn id="7" dur="1000" fill="hold"/>
                                        <p:tgtEl>
                                          <p:spTgt spid="235523"/>
                                        </p:tgtEl>
                                        <p:attrNameLst>
                                          <p:attrName>ppt_w</p:attrName>
                                        </p:attrNameLst>
                                      </p:cBhvr>
                                      <p:tavLst>
                                        <p:tav tm="0">
                                          <p:val>
                                            <p:fltVal val="0"/>
                                          </p:val>
                                        </p:tav>
                                        <p:tav tm="100000">
                                          <p:val>
                                            <p:strVal val="#ppt_w"/>
                                          </p:val>
                                        </p:tav>
                                      </p:tavLst>
                                    </p:anim>
                                    <p:anim calcmode="lin" valueType="num">
                                      <p:cBhvr>
                                        <p:cTn id="8" dur="1000" fill="hold"/>
                                        <p:tgtEl>
                                          <p:spTgt spid="235523"/>
                                        </p:tgtEl>
                                        <p:attrNameLst>
                                          <p:attrName>ppt_h</p:attrName>
                                        </p:attrNameLst>
                                      </p:cBhvr>
                                      <p:tavLst>
                                        <p:tav tm="0">
                                          <p:val>
                                            <p:fltVal val="0"/>
                                          </p:val>
                                        </p:tav>
                                        <p:tav tm="100000">
                                          <p:val>
                                            <p:strVal val="#ppt_h"/>
                                          </p:val>
                                        </p:tav>
                                      </p:tavLst>
                                    </p:anim>
                                    <p:anim calcmode="lin" valueType="num">
                                      <p:cBhvr>
                                        <p:cTn id="9" dur="1000" fill="hold"/>
                                        <p:tgtEl>
                                          <p:spTgt spid="23552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3552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685800" y="457200"/>
            <a:ext cx="4495800" cy="1143000"/>
          </a:xfrm>
        </p:spPr>
        <p:txBody>
          <a:bodyPr/>
          <a:lstStyle/>
          <a:p>
            <a:pPr eaLnBrk="1" hangingPunct="1">
              <a:defRPr/>
            </a:pPr>
            <a:r>
              <a:rPr lang="en-US" smtClean="0"/>
              <a:t>Adequate Good Faith Efforts</a:t>
            </a:r>
          </a:p>
        </p:txBody>
      </p:sp>
      <p:sp>
        <p:nvSpPr>
          <p:cNvPr id="182275" name="Rectangle 3"/>
          <p:cNvSpPr>
            <a:spLocks noGrp="1" noChangeArrowheads="1"/>
          </p:cNvSpPr>
          <p:nvPr>
            <p:ph type="body" idx="1"/>
          </p:nvPr>
        </p:nvSpPr>
        <p:spPr>
          <a:xfrm>
            <a:off x="685800" y="1905000"/>
            <a:ext cx="8458200" cy="2286000"/>
          </a:xfrm>
        </p:spPr>
        <p:txBody>
          <a:bodyPr/>
          <a:lstStyle/>
          <a:p>
            <a:pPr eaLnBrk="1" hangingPunct="1"/>
            <a:r>
              <a:rPr lang="en-US" sz="2800" b="0" smtClean="0"/>
              <a:t>The bidder took all </a:t>
            </a:r>
            <a:r>
              <a:rPr lang="en-US" sz="2800" i="1" smtClean="0"/>
              <a:t>necessary and reasonable steps</a:t>
            </a:r>
            <a:r>
              <a:rPr lang="en-US" sz="2800" b="0" smtClean="0"/>
              <a:t> to achieve a DBE goal that by their </a:t>
            </a:r>
            <a:r>
              <a:rPr lang="en-US" sz="2800" i="1" smtClean="0"/>
              <a:t>scope</a:t>
            </a:r>
            <a:r>
              <a:rPr lang="en-US" sz="2800" b="0" smtClean="0"/>
              <a:t>, </a:t>
            </a:r>
            <a:r>
              <a:rPr lang="en-US" sz="2800" i="1" smtClean="0"/>
              <a:t>intensity</a:t>
            </a:r>
            <a:r>
              <a:rPr lang="en-US" sz="2800" b="0" smtClean="0"/>
              <a:t>, and </a:t>
            </a:r>
            <a:r>
              <a:rPr lang="en-US" sz="2800" i="1" smtClean="0"/>
              <a:t>appropriateness to the objective</a:t>
            </a:r>
            <a:r>
              <a:rPr lang="en-US" sz="2800" b="0" smtClean="0"/>
              <a:t> could reasonably be expected to obtain sufficient DBE participation.</a:t>
            </a:r>
          </a:p>
        </p:txBody>
      </p:sp>
      <p:pic>
        <p:nvPicPr>
          <p:cNvPr id="182276" name="Picture 4"/>
          <p:cNvPicPr>
            <a:picLocks noChangeAspect="1" noChangeArrowheads="1"/>
          </p:cNvPicPr>
          <p:nvPr/>
        </p:nvPicPr>
        <p:blipFill>
          <a:blip r:embed="rId3" cstate="print"/>
          <a:srcRect/>
          <a:stretch>
            <a:fillRect/>
          </a:stretch>
        </p:blipFill>
        <p:spPr bwMode="auto">
          <a:xfrm>
            <a:off x="6324600" y="228600"/>
            <a:ext cx="2514600" cy="1839913"/>
          </a:xfrm>
          <a:prstGeom prst="rect">
            <a:avLst/>
          </a:prstGeom>
          <a:noFill/>
          <a:ln w="12700" cap="sq">
            <a:noFill/>
            <a:miter lim="800000"/>
            <a:headEnd type="none" w="sm" len="sm"/>
            <a:tailEnd type="none" w="sm" len="sm"/>
          </a:ln>
        </p:spPr>
      </p:pic>
      <p:sp>
        <p:nvSpPr>
          <p:cNvPr id="182277" name="Rectangle 5"/>
          <p:cNvSpPr>
            <a:spLocks noChangeArrowheads="1"/>
          </p:cNvSpPr>
          <p:nvPr/>
        </p:nvSpPr>
        <p:spPr bwMode="auto">
          <a:xfrm>
            <a:off x="685800" y="1981200"/>
            <a:ext cx="8458200" cy="2209800"/>
          </a:xfrm>
          <a:prstGeom prst="rect">
            <a:avLst/>
          </a:prstGeom>
          <a:solidFill>
            <a:schemeClr val="bg1">
              <a:alpha val="50195"/>
            </a:schemeClr>
          </a:solidFill>
          <a:ln w="12700" cap="sq">
            <a:noFill/>
            <a:miter lim="800000"/>
            <a:headEnd type="none" w="sm" len="sm"/>
            <a:tailEnd type="none" w="sm" len="sm"/>
          </a:ln>
        </p:spPr>
        <p:txBody>
          <a:bodyPr wrap="none" anchor="ctr"/>
          <a:lstStyle/>
          <a:p>
            <a:endParaRPr lang="en-US"/>
          </a:p>
        </p:txBody>
      </p:sp>
      <p:sp>
        <p:nvSpPr>
          <p:cNvPr id="182278" name="Text Box 6"/>
          <p:cNvSpPr txBox="1">
            <a:spLocks noChangeArrowheads="1"/>
          </p:cNvSpPr>
          <p:nvPr/>
        </p:nvSpPr>
        <p:spPr bwMode="auto">
          <a:xfrm>
            <a:off x="609600" y="4114800"/>
            <a:ext cx="8534400" cy="1493838"/>
          </a:xfrm>
          <a:prstGeom prst="rect">
            <a:avLst/>
          </a:prstGeom>
          <a:noFill/>
          <a:ln w="12700" cap="sq">
            <a:noFill/>
            <a:miter lim="800000"/>
            <a:headEnd type="none" w="sm" len="sm"/>
            <a:tailEnd type="none" w="sm" len="sm"/>
          </a:ln>
        </p:spPr>
        <p:txBody>
          <a:bodyPr>
            <a:spAutoFit/>
          </a:bodyPr>
          <a:lstStyle/>
          <a:p>
            <a:pPr>
              <a:spcBef>
                <a:spcPct val="20000"/>
              </a:spcBef>
              <a:buClr>
                <a:schemeClr val="accent2"/>
              </a:buClr>
              <a:buSzPct val="80000"/>
              <a:buFont typeface="Wingdings" pitchFamily="2" charset="2"/>
              <a:buChar char="l"/>
            </a:pPr>
            <a:r>
              <a:rPr lang="en-US" sz="2800" b="0">
                <a:latin typeface="Arial" charset="0"/>
              </a:rPr>
              <a:t>Recipients consider the </a:t>
            </a:r>
            <a:r>
              <a:rPr lang="en-US" sz="2800" i="1">
                <a:latin typeface="Arial" charset="0"/>
              </a:rPr>
              <a:t>quality</a:t>
            </a:r>
            <a:r>
              <a:rPr lang="en-US" sz="2800" b="0">
                <a:latin typeface="Arial" charset="0"/>
              </a:rPr>
              <a:t>, </a:t>
            </a:r>
            <a:r>
              <a:rPr lang="en-US" sz="2800" i="1">
                <a:latin typeface="Arial" charset="0"/>
              </a:rPr>
              <a:t>quantity</a:t>
            </a:r>
            <a:r>
              <a:rPr lang="en-US" sz="2800" b="0">
                <a:latin typeface="Arial" charset="0"/>
              </a:rPr>
              <a:t>, and </a:t>
            </a:r>
            <a:r>
              <a:rPr lang="en-US" sz="2800" i="1">
                <a:latin typeface="Arial" charset="0"/>
              </a:rPr>
              <a:t>intensity</a:t>
            </a:r>
            <a:r>
              <a:rPr lang="en-US" sz="2800" b="0">
                <a:latin typeface="Arial" charset="0"/>
              </a:rPr>
              <a:t> of the different kinds of efforts.</a:t>
            </a:r>
          </a:p>
          <a:p>
            <a:pPr>
              <a:spcBef>
                <a:spcPct val="50000"/>
              </a:spcBef>
            </a:pPr>
            <a:endParaRPr lang="en-US" b="0"/>
          </a:p>
        </p:txBody>
      </p:sp>
      <p:sp>
        <p:nvSpPr>
          <p:cNvPr id="182279" name="Text Box 7"/>
          <p:cNvSpPr txBox="1">
            <a:spLocks noChangeArrowheads="1"/>
          </p:cNvSpPr>
          <p:nvPr/>
        </p:nvSpPr>
        <p:spPr bwMode="auto">
          <a:xfrm>
            <a:off x="609600" y="5181600"/>
            <a:ext cx="8610600" cy="1920875"/>
          </a:xfrm>
          <a:prstGeom prst="rect">
            <a:avLst/>
          </a:prstGeom>
          <a:noFill/>
          <a:ln w="12700" cap="sq">
            <a:noFill/>
            <a:miter lim="800000"/>
            <a:headEnd type="none" w="sm" len="sm"/>
            <a:tailEnd type="none" w="sm" len="sm"/>
          </a:ln>
        </p:spPr>
        <p:txBody>
          <a:bodyPr>
            <a:spAutoFit/>
          </a:bodyPr>
          <a:lstStyle/>
          <a:p>
            <a:pPr>
              <a:spcBef>
                <a:spcPct val="20000"/>
              </a:spcBef>
              <a:buClr>
                <a:schemeClr val="accent2"/>
              </a:buClr>
              <a:buSzPct val="80000"/>
              <a:buFont typeface="Wingdings" pitchFamily="2" charset="2"/>
              <a:buChar char="l"/>
            </a:pPr>
            <a:r>
              <a:rPr lang="en-US" sz="2800" b="0">
                <a:latin typeface="Arial" charset="0"/>
              </a:rPr>
              <a:t>Efforts should be those that one could reasonably expect a bidder to take if the bidder were </a:t>
            </a:r>
            <a:r>
              <a:rPr lang="en-US" sz="2800" i="1">
                <a:latin typeface="Arial" charset="0"/>
              </a:rPr>
              <a:t>actively and aggressively</a:t>
            </a:r>
            <a:r>
              <a:rPr lang="en-US" sz="2800" b="0">
                <a:latin typeface="Arial" charset="0"/>
              </a:rPr>
              <a:t> </a:t>
            </a:r>
            <a:r>
              <a:rPr lang="en-US" sz="2800" i="1">
                <a:latin typeface="Arial" charset="0"/>
              </a:rPr>
              <a:t>trying to meet the goal</a:t>
            </a:r>
            <a:r>
              <a:rPr lang="en-US" sz="2800" b="0">
                <a:latin typeface="Arial" charset="0"/>
              </a:rPr>
              <a:t>.</a:t>
            </a:r>
          </a:p>
          <a:p>
            <a:pPr>
              <a:spcBef>
                <a:spcPct val="50000"/>
              </a:spcBef>
            </a:pPr>
            <a:endParaRPr lang="en-US" b="0"/>
          </a:p>
        </p:txBody>
      </p:sp>
      <p:sp>
        <p:nvSpPr>
          <p:cNvPr id="182280" name="Rectangle 8"/>
          <p:cNvSpPr>
            <a:spLocks noChangeArrowheads="1"/>
          </p:cNvSpPr>
          <p:nvPr/>
        </p:nvSpPr>
        <p:spPr bwMode="auto">
          <a:xfrm>
            <a:off x="685800" y="4191000"/>
            <a:ext cx="8458200" cy="914400"/>
          </a:xfrm>
          <a:prstGeom prst="rect">
            <a:avLst/>
          </a:prstGeom>
          <a:solidFill>
            <a:schemeClr val="bg1">
              <a:alpha val="50195"/>
            </a:schemeClr>
          </a:solidFill>
          <a:ln w="12700" cap="sq">
            <a:noFill/>
            <a:miter lim="800000"/>
            <a:headEnd type="none" w="sm" len="sm"/>
            <a:tailEnd type="none" w="sm" len="sm"/>
          </a:ln>
        </p:spPr>
        <p:txBody>
          <a:bodyPr wrap="none" anchor="ctr"/>
          <a:lstStyle/>
          <a:p>
            <a:endParaRPr lang="en-US"/>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82276"/>
                                        </p:tgtEl>
                                        <p:attrNameLst>
                                          <p:attrName>style.visibility</p:attrName>
                                        </p:attrNameLst>
                                      </p:cBhvr>
                                      <p:to>
                                        <p:strVal val="visible"/>
                                      </p:to>
                                    </p:set>
                                    <p:anim calcmode="lin" valueType="num">
                                      <p:cBhvr>
                                        <p:cTn id="7" dur="500" fill="hold"/>
                                        <p:tgtEl>
                                          <p:spTgt spid="182276"/>
                                        </p:tgtEl>
                                        <p:attrNameLst>
                                          <p:attrName>ppt_w</p:attrName>
                                        </p:attrNameLst>
                                      </p:cBhvr>
                                      <p:tavLst>
                                        <p:tav tm="0">
                                          <p:val>
                                            <p:fltVal val="0"/>
                                          </p:val>
                                        </p:tav>
                                        <p:tav tm="100000">
                                          <p:val>
                                            <p:strVal val="#ppt_w"/>
                                          </p:val>
                                        </p:tav>
                                      </p:tavLst>
                                    </p:anim>
                                    <p:anim calcmode="lin" valueType="num">
                                      <p:cBhvr>
                                        <p:cTn id="8" dur="500" fill="hold"/>
                                        <p:tgtEl>
                                          <p:spTgt spid="18227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182275">
                                            <p:txEl>
                                              <p:pRg st="0" end="0"/>
                                            </p:txEl>
                                          </p:spTgt>
                                        </p:tgtEl>
                                        <p:attrNameLst>
                                          <p:attrName>style.visibility</p:attrName>
                                        </p:attrNameLst>
                                      </p:cBhvr>
                                      <p:to>
                                        <p:strVal val="visible"/>
                                      </p:to>
                                    </p:set>
                                    <p:anim calcmode="lin" valueType="num">
                                      <p:cBhvr>
                                        <p:cTn id="13" dur="500" fill="hold"/>
                                        <p:tgtEl>
                                          <p:spTgt spid="18227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82275">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182275">
                                            <p:txEl>
                                              <p:pRg st="0" end="0"/>
                                            </p:txEl>
                                          </p:spTgt>
                                        </p:tgtEl>
                                        <p:attrNameLst>
                                          <p:attrName>ppt_x</p:attrName>
                                        </p:attrNameLst>
                                      </p:cBhvr>
                                      <p:tavLst>
                                        <p:tav tm="0">
                                          <p:val>
                                            <p:fltVal val="0.5"/>
                                          </p:val>
                                        </p:tav>
                                        <p:tav tm="100000">
                                          <p:val>
                                            <p:strVal val="#ppt_x"/>
                                          </p:val>
                                        </p:tav>
                                      </p:tavLst>
                                    </p:anim>
                                    <p:anim calcmode="lin" valueType="num">
                                      <p:cBhvr>
                                        <p:cTn id="16" dur="500" fill="hold"/>
                                        <p:tgtEl>
                                          <p:spTgt spid="182275">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82277"/>
                                        </p:tgtEl>
                                        <p:attrNameLst>
                                          <p:attrName>style.visibility</p:attrName>
                                        </p:attrNameLst>
                                      </p:cBhvr>
                                      <p:to>
                                        <p:strVal val="visible"/>
                                      </p:to>
                                    </p:set>
                                    <p:animEffect transition="in" filter="dissolve">
                                      <p:cBhvr>
                                        <p:cTn id="21" dur="500"/>
                                        <p:tgtEl>
                                          <p:spTgt spid="182277"/>
                                        </p:tgtEl>
                                      </p:cBhvr>
                                    </p:animEffect>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182278"/>
                                        </p:tgtEl>
                                        <p:attrNameLst>
                                          <p:attrName>style.visibility</p:attrName>
                                        </p:attrNameLst>
                                      </p:cBhvr>
                                      <p:to>
                                        <p:strVal val="visible"/>
                                      </p:to>
                                    </p:set>
                                    <p:anim calcmode="lin" valueType="num">
                                      <p:cBhvr additive="base">
                                        <p:cTn id="25" dur="500" fill="hold"/>
                                        <p:tgtEl>
                                          <p:spTgt spid="182278"/>
                                        </p:tgtEl>
                                        <p:attrNameLst>
                                          <p:attrName>ppt_x</p:attrName>
                                        </p:attrNameLst>
                                      </p:cBhvr>
                                      <p:tavLst>
                                        <p:tav tm="0">
                                          <p:val>
                                            <p:strVal val="0-#ppt_w/2"/>
                                          </p:val>
                                        </p:tav>
                                        <p:tav tm="100000">
                                          <p:val>
                                            <p:strVal val="#ppt_x"/>
                                          </p:val>
                                        </p:tav>
                                      </p:tavLst>
                                    </p:anim>
                                    <p:anim calcmode="lin" valueType="num">
                                      <p:cBhvr additive="base">
                                        <p:cTn id="26" dur="500" fill="hold"/>
                                        <p:tgtEl>
                                          <p:spTgt spid="18227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82280"/>
                                        </p:tgtEl>
                                        <p:attrNameLst>
                                          <p:attrName>style.visibility</p:attrName>
                                        </p:attrNameLst>
                                      </p:cBhvr>
                                      <p:to>
                                        <p:strVal val="visible"/>
                                      </p:to>
                                    </p:set>
                                    <p:animEffect transition="in" filter="dissolve">
                                      <p:cBhvr>
                                        <p:cTn id="31" dur="500"/>
                                        <p:tgtEl>
                                          <p:spTgt spid="182280"/>
                                        </p:tgtEl>
                                      </p:cBhvr>
                                    </p:animEffect>
                                  </p:childTnLst>
                                </p:cTn>
                              </p:par>
                            </p:childTnLst>
                          </p:cTn>
                        </p:par>
                        <p:par>
                          <p:cTn id="32" fill="hold">
                            <p:stCondLst>
                              <p:cond delay="500"/>
                            </p:stCondLst>
                            <p:childTnLst>
                              <p:par>
                                <p:cTn id="33" presetID="2" presetClass="entr" presetSubtype="8" fill="hold" grpId="0" nodeType="afterEffect">
                                  <p:stCondLst>
                                    <p:cond delay="0"/>
                                  </p:stCondLst>
                                  <p:childTnLst>
                                    <p:set>
                                      <p:cBhvr>
                                        <p:cTn id="34" dur="1" fill="hold">
                                          <p:stCondLst>
                                            <p:cond delay="0"/>
                                          </p:stCondLst>
                                        </p:cTn>
                                        <p:tgtEl>
                                          <p:spTgt spid="182279"/>
                                        </p:tgtEl>
                                        <p:attrNameLst>
                                          <p:attrName>style.visibility</p:attrName>
                                        </p:attrNameLst>
                                      </p:cBhvr>
                                      <p:to>
                                        <p:strVal val="visible"/>
                                      </p:to>
                                    </p:set>
                                    <p:anim calcmode="lin" valueType="num">
                                      <p:cBhvr additive="base">
                                        <p:cTn id="35" dur="500" fill="hold"/>
                                        <p:tgtEl>
                                          <p:spTgt spid="182279"/>
                                        </p:tgtEl>
                                        <p:attrNameLst>
                                          <p:attrName>ppt_x</p:attrName>
                                        </p:attrNameLst>
                                      </p:cBhvr>
                                      <p:tavLst>
                                        <p:tav tm="0">
                                          <p:val>
                                            <p:strVal val="0-#ppt_w/2"/>
                                          </p:val>
                                        </p:tav>
                                        <p:tav tm="100000">
                                          <p:val>
                                            <p:strVal val="#ppt_x"/>
                                          </p:val>
                                        </p:tav>
                                      </p:tavLst>
                                    </p:anim>
                                    <p:anim calcmode="lin" valueType="num">
                                      <p:cBhvr additive="base">
                                        <p:cTn id="36" dur="500" fill="hold"/>
                                        <p:tgtEl>
                                          <p:spTgt spid="1822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autoUpdateAnimBg="0"/>
      <p:bldP spid="182277" grpId="0" animBg="1"/>
      <p:bldP spid="182278" grpId="0" autoUpdateAnimBg="0"/>
      <p:bldP spid="182279" grpId="0" autoUpdateAnimBg="0"/>
      <p:bldP spid="18228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685800" y="457200"/>
            <a:ext cx="4724400" cy="1143000"/>
          </a:xfrm>
        </p:spPr>
        <p:txBody>
          <a:bodyPr/>
          <a:lstStyle/>
          <a:p>
            <a:pPr eaLnBrk="1" hangingPunct="1">
              <a:defRPr/>
            </a:pPr>
            <a:r>
              <a:rPr lang="en-US" dirty="0" smtClean="0"/>
              <a:t>Evaluate Overall GFEs</a:t>
            </a:r>
          </a:p>
        </p:txBody>
      </p:sp>
      <p:sp>
        <p:nvSpPr>
          <p:cNvPr id="190467" name="Rectangle 3"/>
          <p:cNvSpPr>
            <a:spLocks noGrp="1" noChangeArrowheads="1"/>
          </p:cNvSpPr>
          <p:nvPr>
            <p:ph type="body" idx="1"/>
          </p:nvPr>
        </p:nvSpPr>
        <p:spPr>
          <a:xfrm>
            <a:off x="762000" y="2514600"/>
            <a:ext cx="7924800" cy="3733800"/>
          </a:xfrm>
        </p:spPr>
        <p:txBody>
          <a:bodyPr/>
          <a:lstStyle/>
          <a:p>
            <a:pPr eaLnBrk="1" hangingPunct="1">
              <a:lnSpc>
                <a:spcPct val="90000"/>
              </a:lnSpc>
              <a:spcAft>
                <a:spcPts val="600"/>
              </a:spcAft>
            </a:pPr>
            <a:r>
              <a:rPr lang="en-US" smtClean="0"/>
              <a:t>Some of the bidder’s GFEs may favor a finding of adequate GFE.</a:t>
            </a:r>
          </a:p>
          <a:p>
            <a:pPr eaLnBrk="1" hangingPunct="1">
              <a:lnSpc>
                <a:spcPct val="90000"/>
              </a:lnSpc>
              <a:spcAft>
                <a:spcPts val="600"/>
              </a:spcAft>
            </a:pPr>
            <a:r>
              <a:rPr lang="en-US" smtClean="0"/>
              <a:t>Some of the bidder’s GFE may not favor a finding of inadequate GFE.</a:t>
            </a:r>
          </a:p>
          <a:p>
            <a:pPr eaLnBrk="1" hangingPunct="1">
              <a:lnSpc>
                <a:spcPct val="90000"/>
              </a:lnSpc>
              <a:spcAft>
                <a:spcPts val="600"/>
              </a:spcAft>
            </a:pPr>
            <a:r>
              <a:rPr lang="en-US" smtClean="0"/>
              <a:t>Overall evaluate the GFEs of the bidder.</a:t>
            </a:r>
          </a:p>
        </p:txBody>
      </p:sp>
      <p:pic>
        <p:nvPicPr>
          <p:cNvPr id="11270" name="Picture 6" descr="C:\Documents and Settings\lance.yokota\Local Settings\Temporary Internet Files\Content.IE5\LOH2S2LO\MC910217001[1].png"/>
          <p:cNvPicPr>
            <a:picLocks noChangeAspect="1" noChangeArrowheads="1"/>
          </p:cNvPicPr>
          <p:nvPr/>
        </p:nvPicPr>
        <p:blipFill>
          <a:blip r:embed="rId3" cstate="print"/>
          <a:srcRect/>
          <a:stretch>
            <a:fillRect/>
          </a:stretch>
        </p:blipFill>
        <p:spPr bwMode="auto">
          <a:xfrm>
            <a:off x="6823075" y="257175"/>
            <a:ext cx="1981200" cy="1981200"/>
          </a:xfrm>
          <a:prstGeom prst="rect">
            <a:avLst/>
          </a:prstGeom>
          <a:noFill/>
          <a:ln w="9525">
            <a:noFill/>
            <a:miter lim="800000"/>
            <a:headEnd/>
            <a:tailEnd/>
          </a:ln>
        </p:spPr>
      </p:pic>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0-#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190467">
                                            <p:txEl>
                                              <p:pRg st="0" end="0"/>
                                            </p:txEl>
                                          </p:spTgt>
                                        </p:tgtEl>
                                        <p:attrNameLst>
                                          <p:attrName>style.visibility</p:attrName>
                                        </p:attrNameLst>
                                      </p:cBhvr>
                                      <p:to>
                                        <p:strVal val="visible"/>
                                      </p:to>
                                    </p:set>
                                    <p:animEffect transition="in" filter="slide(fromLeft)">
                                      <p:cBhvr>
                                        <p:cTn id="13" dur="500"/>
                                        <p:tgtEl>
                                          <p:spTgt spid="19046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190467">
                                            <p:txEl>
                                              <p:pRg st="1" end="1"/>
                                            </p:txEl>
                                          </p:spTgt>
                                        </p:tgtEl>
                                        <p:attrNameLst>
                                          <p:attrName>style.visibility</p:attrName>
                                        </p:attrNameLst>
                                      </p:cBhvr>
                                      <p:to>
                                        <p:strVal val="visible"/>
                                      </p:to>
                                    </p:set>
                                    <p:animEffect transition="in" filter="slide(fromLeft)">
                                      <p:cBhvr>
                                        <p:cTn id="18" dur="500"/>
                                        <p:tgtEl>
                                          <p:spTgt spid="19046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grpId="0" nodeType="clickEffect">
                                  <p:stCondLst>
                                    <p:cond delay="0"/>
                                  </p:stCondLst>
                                  <p:childTnLst>
                                    <p:set>
                                      <p:cBhvr>
                                        <p:cTn id="22" dur="1" fill="hold">
                                          <p:stCondLst>
                                            <p:cond delay="0"/>
                                          </p:stCondLst>
                                        </p:cTn>
                                        <p:tgtEl>
                                          <p:spTgt spid="190467">
                                            <p:txEl>
                                              <p:pRg st="2" end="2"/>
                                            </p:txEl>
                                          </p:spTgt>
                                        </p:tgtEl>
                                        <p:attrNameLst>
                                          <p:attrName>style.visibility</p:attrName>
                                        </p:attrNameLst>
                                      </p:cBhvr>
                                      <p:to>
                                        <p:strVal val="visible"/>
                                      </p:to>
                                    </p:set>
                                    <p:animEffect transition="in" filter="slide(fromLeft)">
                                      <p:cBhvr>
                                        <p:cTn id="23" dur="500"/>
                                        <p:tgtEl>
                                          <p:spTgt spid="190467">
                                            <p:txEl>
                                              <p:pRg st="2" end="2"/>
                                            </p:txEl>
                                          </p:spTgt>
                                        </p:tgtEl>
                                      </p:cBhvr>
                                    </p:animEffect>
                                  </p:childTnLst>
                                </p:cTn>
                              </p:par>
                            </p:childTnLst>
                          </p:cTn>
                        </p:par>
                        <p:par>
                          <p:cTn id="24" fill="hold">
                            <p:stCondLst>
                              <p:cond delay="500"/>
                            </p:stCondLst>
                            <p:childTnLst>
                              <p:par>
                                <p:cTn id="25" presetID="8" presetClass="emph" presetSubtype="0" fill="hold" nodeType="afterEffect">
                                  <p:stCondLst>
                                    <p:cond delay="0"/>
                                  </p:stCondLst>
                                  <p:childTnLst>
                                    <p:animRot by="21600000">
                                      <p:cBhvr>
                                        <p:cTn id="26" dur="2000" fill="hold"/>
                                        <p:tgtEl>
                                          <p:spTgt spid="112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685800" y="457200"/>
            <a:ext cx="4724400" cy="1143000"/>
          </a:xfrm>
        </p:spPr>
        <p:txBody>
          <a:bodyPr/>
          <a:lstStyle/>
          <a:p>
            <a:pPr eaLnBrk="1" hangingPunct="1">
              <a:defRPr/>
            </a:pPr>
            <a:r>
              <a:rPr lang="en-US" dirty="0" smtClean="0"/>
              <a:t>Responding ≠ Adequate GFE</a:t>
            </a:r>
          </a:p>
        </p:txBody>
      </p:sp>
      <p:sp>
        <p:nvSpPr>
          <p:cNvPr id="190467" name="Rectangle 3"/>
          <p:cNvSpPr>
            <a:spLocks noGrp="1" noChangeArrowheads="1"/>
          </p:cNvSpPr>
          <p:nvPr>
            <p:ph type="body" idx="1"/>
          </p:nvPr>
        </p:nvSpPr>
        <p:spPr>
          <a:xfrm>
            <a:off x="762000" y="2209800"/>
            <a:ext cx="7924800" cy="2514600"/>
          </a:xfrm>
        </p:spPr>
        <p:txBody>
          <a:bodyPr/>
          <a:lstStyle/>
          <a:p>
            <a:pPr eaLnBrk="1" hangingPunct="1">
              <a:lnSpc>
                <a:spcPct val="90000"/>
              </a:lnSpc>
              <a:spcAft>
                <a:spcPts val="600"/>
              </a:spcAft>
            </a:pPr>
            <a:r>
              <a:rPr lang="en-US" smtClean="0"/>
              <a:t>Responding to all GFE factors does not necessarily mean the bidder demonstrated adequate GFE</a:t>
            </a:r>
          </a:p>
          <a:p>
            <a:pPr eaLnBrk="1" hangingPunct="1">
              <a:lnSpc>
                <a:spcPct val="90000"/>
              </a:lnSpc>
              <a:spcAft>
                <a:spcPts val="600"/>
              </a:spcAft>
            </a:pPr>
            <a:r>
              <a:rPr lang="en-US" smtClean="0"/>
              <a:t>You must evaluate the bidder’s documented efforts</a:t>
            </a:r>
          </a:p>
        </p:txBody>
      </p:sp>
      <p:sp>
        <p:nvSpPr>
          <p:cNvPr id="5" name="TextBox 4"/>
          <p:cNvSpPr txBox="1"/>
          <p:nvPr/>
        </p:nvSpPr>
        <p:spPr>
          <a:xfrm>
            <a:off x="838200" y="4876800"/>
            <a:ext cx="7086600" cy="1665288"/>
          </a:xfrm>
          <a:prstGeom prst="rect">
            <a:avLst/>
          </a:prstGeom>
          <a:noFill/>
        </p:spPr>
        <p:txBody>
          <a:bodyPr>
            <a:spAutoFit/>
          </a:bodyPr>
          <a:lstStyle/>
          <a:p>
            <a:pPr>
              <a:lnSpc>
                <a:spcPct val="90000"/>
              </a:lnSpc>
              <a:spcAft>
                <a:spcPts val="600"/>
              </a:spcAft>
              <a:defRPr/>
            </a:pPr>
            <a:r>
              <a:rPr lang="en-US" dirty="0">
                <a:latin typeface="+mn-lt"/>
              </a:rPr>
              <a:t>Analogy:</a:t>
            </a:r>
          </a:p>
          <a:p>
            <a:pPr>
              <a:lnSpc>
                <a:spcPct val="90000"/>
              </a:lnSpc>
              <a:spcAft>
                <a:spcPts val="600"/>
              </a:spcAft>
              <a:defRPr/>
            </a:pPr>
            <a:r>
              <a:rPr lang="en-US" sz="2800" dirty="0">
                <a:latin typeface="+mn-lt"/>
              </a:rPr>
              <a:t>Would you hire a job applicant because he/she responds to all the job application questions?</a:t>
            </a:r>
          </a:p>
        </p:txBody>
      </p:sp>
      <p:pic>
        <p:nvPicPr>
          <p:cNvPr id="109570" name="Picture 2" descr="C:\Documents and Settings\lance.yokota\Local Settings\Temporary Internet Files\Content.IE5\0USK5V48\MC900055154[1].wmf"/>
          <p:cNvPicPr>
            <a:picLocks noChangeAspect="1" noChangeArrowheads="1"/>
          </p:cNvPicPr>
          <p:nvPr/>
        </p:nvPicPr>
        <p:blipFill>
          <a:blip r:embed="rId3" cstate="print"/>
          <a:srcRect/>
          <a:stretch>
            <a:fillRect/>
          </a:stretch>
        </p:blipFill>
        <p:spPr bwMode="auto">
          <a:xfrm>
            <a:off x="6858000" y="228600"/>
            <a:ext cx="2041525" cy="1887538"/>
          </a:xfrm>
          <a:prstGeom prst="rect">
            <a:avLst/>
          </a:prstGeom>
          <a:noFill/>
          <a:ln w="9525">
            <a:noFill/>
            <a:miter lim="800000"/>
            <a:headEnd/>
            <a:tailEnd/>
          </a:ln>
        </p:spPr>
      </p:pic>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90467">
                                            <p:txEl>
                                              <p:pRg st="0" end="0"/>
                                            </p:txEl>
                                          </p:spTgt>
                                        </p:tgtEl>
                                        <p:attrNameLst>
                                          <p:attrName>style.visibility</p:attrName>
                                        </p:attrNameLst>
                                      </p:cBhvr>
                                      <p:to>
                                        <p:strVal val="visible"/>
                                      </p:to>
                                    </p:set>
                                    <p:animEffect transition="in" filter="slide(fromLeft)">
                                      <p:cBhvr>
                                        <p:cTn id="7" dur="500"/>
                                        <p:tgtEl>
                                          <p:spTgt spid="190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90467">
                                            <p:txEl>
                                              <p:pRg st="1" end="1"/>
                                            </p:txEl>
                                          </p:spTgt>
                                        </p:tgtEl>
                                        <p:attrNameLst>
                                          <p:attrName>style.visibility</p:attrName>
                                        </p:attrNameLst>
                                      </p:cBhvr>
                                      <p:to>
                                        <p:strVal val="visible"/>
                                      </p:to>
                                    </p:set>
                                    <p:animEffect transition="in" filter="slide(fromLeft)">
                                      <p:cBhvr>
                                        <p:cTn id="12" dur="500"/>
                                        <p:tgtEl>
                                          <p:spTgt spid="190467">
                                            <p:txEl>
                                              <p:pRg st="1" end="1"/>
                                            </p:txEl>
                                          </p:spTgt>
                                        </p:tgtEl>
                                      </p:cBhvr>
                                    </p:animEffect>
                                  </p:childTnLst>
                                </p:cTn>
                              </p:par>
                              <p:par>
                                <p:cTn id="13" presetID="1" presetClass="path" presetSubtype="0" accel="50000" decel="50000" fill="hold" nodeType="withEffect">
                                  <p:stCondLst>
                                    <p:cond delay="0"/>
                                  </p:stCondLst>
                                  <p:childTnLst>
                                    <p:animMotion origin="layout" path="M 0 0  C 0.069 0  0.125 0.07456  0.125 0.16644  C 0.125 0.25831  0.069 0.33287  0 0.33287  C -0.069 0.33287  -0.125 0.25831  -0.125 0.16644  C -0.125 0.07456  -0.069 0  0 0  Z" pathEditMode="relative" ptsTypes="">
                                      <p:cBhvr>
                                        <p:cTn id="14" dur="2000" fill="hold"/>
                                        <p:tgtEl>
                                          <p:spTgt spid="109570"/>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build="p" autoUpdateAnimBg="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685800" y="457200"/>
            <a:ext cx="4724400" cy="1143000"/>
          </a:xfrm>
        </p:spPr>
        <p:txBody>
          <a:bodyPr/>
          <a:lstStyle/>
          <a:p>
            <a:pPr eaLnBrk="1" hangingPunct="1">
              <a:defRPr/>
            </a:pPr>
            <a:r>
              <a:rPr lang="en-US" dirty="0" smtClean="0"/>
              <a:t>Reconsideration Hearing</a:t>
            </a:r>
          </a:p>
        </p:txBody>
      </p:sp>
      <p:sp>
        <p:nvSpPr>
          <p:cNvPr id="190467" name="Rectangle 3"/>
          <p:cNvSpPr>
            <a:spLocks noGrp="1" noChangeArrowheads="1"/>
          </p:cNvSpPr>
          <p:nvPr>
            <p:ph type="body" idx="1"/>
          </p:nvPr>
        </p:nvSpPr>
        <p:spPr>
          <a:xfrm>
            <a:off x="762000" y="2362200"/>
            <a:ext cx="7924800" cy="3733800"/>
          </a:xfrm>
        </p:spPr>
        <p:txBody>
          <a:bodyPr/>
          <a:lstStyle/>
          <a:p>
            <a:pPr eaLnBrk="1" hangingPunct="1">
              <a:lnSpc>
                <a:spcPct val="90000"/>
              </a:lnSpc>
              <a:spcAft>
                <a:spcPts val="600"/>
              </a:spcAft>
            </a:pPr>
            <a:r>
              <a:rPr lang="en-US" smtClean="0"/>
              <a:t>If bidder’s good faith efforts are deemed inadequate, the bidder must be offered an opportunity for administrative reconsideration</a:t>
            </a:r>
          </a:p>
          <a:p>
            <a:pPr eaLnBrk="1" hangingPunct="1">
              <a:lnSpc>
                <a:spcPct val="90000"/>
              </a:lnSpc>
              <a:spcAft>
                <a:spcPts val="600"/>
              </a:spcAft>
            </a:pPr>
            <a:r>
              <a:rPr lang="en-US" smtClean="0"/>
              <a:t>Give opportunity to provide written documentation or argument</a:t>
            </a:r>
          </a:p>
          <a:p>
            <a:pPr eaLnBrk="1" hangingPunct="1">
              <a:lnSpc>
                <a:spcPct val="90000"/>
              </a:lnSpc>
              <a:spcAft>
                <a:spcPts val="600"/>
              </a:spcAft>
            </a:pPr>
            <a:r>
              <a:rPr lang="en-US" smtClean="0"/>
              <a:t>Reconsideration official cannot take part in the original determination</a:t>
            </a:r>
          </a:p>
        </p:txBody>
      </p:sp>
      <p:pic>
        <p:nvPicPr>
          <p:cNvPr id="11268" name="Picture 3" descr="C:\Documents and Settings\lance.yokota\Local Settings\Temporary Internet Files\Content.IE5\7GJ0PZCF\MC900287266[1].wmf"/>
          <p:cNvPicPr>
            <a:picLocks noChangeAspect="1" noChangeArrowheads="1"/>
          </p:cNvPicPr>
          <p:nvPr/>
        </p:nvPicPr>
        <p:blipFill>
          <a:blip r:embed="rId3" cstate="print"/>
          <a:srcRect/>
          <a:stretch>
            <a:fillRect/>
          </a:stretch>
        </p:blipFill>
        <p:spPr bwMode="auto">
          <a:xfrm>
            <a:off x="6477000" y="228600"/>
            <a:ext cx="2393950" cy="1865313"/>
          </a:xfrm>
          <a:prstGeom prst="rect">
            <a:avLst/>
          </a:prstGeom>
          <a:noFill/>
          <a:ln w="9525">
            <a:noFill/>
            <a:miter lim="800000"/>
            <a:headEnd/>
            <a:tailEnd/>
          </a:ln>
        </p:spPr>
      </p:pic>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90467">
                                            <p:txEl>
                                              <p:pRg st="0" end="0"/>
                                            </p:txEl>
                                          </p:spTgt>
                                        </p:tgtEl>
                                        <p:attrNameLst>
                                          <p:attrName>style.visibility</p:attrName>
                                        </p:attrNameLst>
                                      </p:cBhvr>
                                      <p:to>
                                        <p:strVal val="visible"/>
                                      </p:to>
                                    </p:set>
                                    <p:animEffect transition="in" filter="slide(fromLeft)">
                                      <p:cBhvr>
                                        <p:cTn id="7" dur="500"/>
                                        <p:tgtEl>
                                          <p:spTgt spid="190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90467">
                                            <p:txEl>
                                              <p:pRg st="1" end="1"/>
                                            </p:txEl>
                                          </p:spTgt>
                                        </p:tgtEl>
                                        <p:attrNameLst>
                                          <p:attrName>style.visibility</p:attrName>
                                        </p:attrNameLst>
                                      </p:cBhvr>
                                      <p:to>
                                        <p:strVal val="visible"/>
                                      </p:to>
                                    </p:set>
                                    <p:animEffect transition="in" filter="slide(fromLeft)">
                                      <p:cBhvr>
                                        <p:cTn id="12" dur="500"/>
                                        <p:tgtEl>
                                          <p:spTgt spid="1904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90467">
                                            <p:txEl>
                                              <p:pRg st="2" end="2"/>
                                            </p:txEl>
                                          </p:spTgt>
                                        </p:tgtEl>
                                        <p:attrNameLst>
                                          <p:attrName>style.visibility</p:attrName>
                                        </p:attrNameLst>
                                      </p:cBhvr>
                                      <p:to>
                                        <p:strVal val="visible"/>
                                      </p:to>
                                    </p:set>
                                    <p:animEffect transition="in" filter="slide(fromLeft)">
                                      <p:cBhvr>
                                        <p:cTn id="17" dur="500"/>
                                        <p:tgtEl>
                                          <p:spTgt spid="1904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build="p" autoUpdateAnimBg="0"/>
    </p:bldLst>
  </p:timing>
</p:sld>
</file>

<file path=ppt/theme/theme1.xml><?xml version="1.0" encoding="utf-8"?>
<a:theme xmlns:a="http://schemas.openxmlformats.org/drawingml/2006/main" name="Project Overview">
  <a:themeElements>
    <a:clrScheme name="Project Overview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Project Overview">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ject Overview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oject Overview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oject Overview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EE3C7E0DAD9134C9B5EF743AED7B66E" ma:contentTypeVersion="51" ma:contentTypeDescription="Create a new document." ma:contentTypeScope="" ma:versionID="608c461b652bbb6fe03d8b80d800162a">
  <xsd:schema xmlns:xsd="http://www.w3.org/2001/XMLSchema" xmlns:p="http://schemas.microsoft.com/office/2006/metadata/properties" xmlns:ns2="75a664e3-efdb-4cea-a0f9-fd21aa598caa" targetNamespace="http://schemas.microsoft.com/office/2006/metadata/properties" ma:root="true" ma:fieldsID="f4f8478d5d250d266d49da1240993898" ns2:_="">
    <xsd:import namespace="75a664e3-efdb-4cea-a0f9-fd21aa598caa"/>
    <xsd:element name="properties">
      <xsd:complexType>
        <xsd:sequence>
          <xsd:element name="documentManagement">
            <xsd:complexType>
              <xsd:all>
                <xsd:element ref="ns2:DMSDocumentNumber" minOccurs="0"/>
                <xsd:element ref="ns2:DMSDocumentSubject"/>
                <xsd:element ref="ns2:DMSDocumentDate"/>
                <xsd:element ref="ns2:Author0"/>
                <xsd:element ref="ns2:DMSAuthor" minOccurs="0"/>
                <xsd:element ref="ns2:DMSComments" minOccurs="0"/>
                <xsd:element ref="ns2:Category" minOccurs="0"/>
                <xsd:element ref="ns2:Subcategory" minOccurs="0"/>
                <xsd:element ref="ns2:DMSDocumentType" minOccurs="0"/>
                <xsd:element ref="ns2:DMSAgency" minOccurs="0"/>
                <xsd:element ref="ns2:DMSDateCreated" minOccurs="0"/>
                <xsd:element ref="ns2:DMSLegacyCreator" minOccurs="0"/>
                <xsd:element ref="ns2:DMSOrigin" minOccurs="0"/>
                <xsd:element ref="ns2:DMSRetention" minOccurs="0"/>
                <xsd:element ref="ns2:DMSState" minOccurs="0"/>
                <xsd:element ref="ns2:DMSActionNeeded" minOccurs="0"/>
                <xsd:element ref="ns2:DMSActionNeedeBy" minOccurs="0"/>
                <xsd:element ref="ns2:DMSLegacyActionNeeded" minOccurs="0"/>
                <xsd:element ref="ns2:DMSDefaultSecurity" minOccurs="0"/>
                <xsd:element ref="ns2:DMSJobPiece" minOccurs="0"/>
                <xsd:element ref="ns2:DMSLocation" minOccurs="0"/>
                <xsd:element ref="ns2:IncompleteMetadata" minOccurs="0"/>
              </xsd:all>
            </xsd:complexType>
          </xsd:element>
        </xsd:sequence>
      </xsd:complexType>
    </xsd:element>
  </xsd:schema>
  <xsd:schema xmlns:xsd="http://www.w3.org/2001/XMLSchema" xmlns:dms="http://schemas.microsoft.com/office/2006/documentManagement/types" targetNamespace="75a664e3-efdb-4cea-a0f9-fd21aa598caa" elementFormDefault="qualified">
    <xsd:import namespace="http://schemas.microsoft.com/office/2006/documentManagement/types"/>
    <xsd:element name="DMSDocumentNumber" ma:index="1" nillable="true" ma:displayName="DocumentNumber" ma:decimals="0" ma:internalName="DMSDocumentNumber" ma:readOnly="false" ma:percentage="FALSE">
      <xsd:simpleType>
        <xsd:restriction base="dms:Number"/>
      </xsd:simpleType>
    </xsd:element>
    <xsd:element name="DMSDocumentSubject" ma:index="2" ma:displayName="DocumentSubject" ma:internalName="DMSDocumentSubject" ma:readOnly="false">
      <xsd:simpleType>
        <xsd:restriction base="dms:Text">
          <xsd:maxLength value="128"/>
        </xsd:restriction>
      </xsd:simpleType>
    </xsd:element>
    <xsd:element name="DMSDocumentDate" ma:index="3" ma:displayName="DocumentDate" ma:format="DateOnly" ma:internalName="DMSDocumentDate" ma:readOnly="false">
      <xsd:simpleType>
        <xsd:restriction base="dms:DateTime"/>
      </xsd:simpleType>
    </xsd:element>
    <xsd:element name="Author0" ma:index="4" ma:displayName="Author" ma:list="UserInfo" ma:internalName="Author0"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DMSAuthor" ma:index="5" nillable="true" ma:displayName="GW-Author" ma:default="" ma:internalName="DMSAuthor" ma:readOnly="false">
      <xsd:simpleType>
        <xsd:restriction base="dms:Text">
          <xsd:maxLength value="75"/>
        </xsd:restriction>
      </xsd:simpleType>
    </xsd:element>
    <xsd:element name="DMSComments" ma:index="6" nillable="true" ma:displayName="Comments" ma:internalName="DMSComments">
      <xsd:simpleType>
        <xsd:restriction base="dms:Note"/>
      </xsd:simpleType>
    </xsd:element>
    <xsd:element name="Category" ma:index="7" nillable="true" ma:displayName="Category" ma:internalName="Category">
      <xsd:simpleType>
        <xsd:restriction base="dms:Unknown"/>
      </xsd:simpleType>
    </xsd:element>
    <xsd:element name="Subcategory" ma:index="8" nillable="true" ma:displayName="Subcategory" ma:internalName="Subcategory" ma:readOnly="false">
      <xsd:simpleType>
        <xsd:restriction base="dms:Unknown"/>
      </xsd:simpleType>
    </xsd:element>
    <xsd:element name="DMSDocumentType" ma:index="9" nillable="true" ma:displayName="DocumentType" ma:hidden="true" ma:list="{596f4e01-983b-4f2d-a6a9-e5e49aae2996}" ma:internalName="DMSDocumentType" ma:readOnly="false" ma:showField="Title">
      <xsd:simpleType>
        <xsd:restriction base="dms:Lookup"/>
      </xsd:simpleType>
    </xsd:element>
    <xsd:element name="DMSAgency" ma:index="10" nillable="true" ma:displayName="Agency" ma:hidden="true" ma:internalName="DMSAgency" ma:readOnly="false">
      <xsd:simpleType>
        <xsd:restriction base="dms:Text">
          <xsd:maxLength value="75"/>
        </xsd:restriction>
      </xsd:simpleType>
    </xsd:element>
    <xsd:element name="DMSDateCreated" ma:index="11" nillable="true" ma:displayName="UploadedDate" ma:default="[today]" ma:format="DateOnly" ma:internalName="DMSDateCreated" ma:readOnly="false">
      <xsd:simpleType>
        <xsd:restriction base="dms:DateTime"/>
      </xsd:simpleType>
    </xsd:element>
    <xsd:element name="DMSLegacyCreator" ma:index="12" nillable="true" ma:displayName="UploadedBy" ma:default="" ma:internalName="DMSLegacyCreator" ma:readOnly="false">
      <xsd:simpleType>
        <xsd:restriction base="dms:Text">
          <xsd:maxLength value="50"/>
        </xsd:restriction>
      </xsd:simpleType>
    </xsd:element>
    <xsd:element name="DMSOrigin" ma:index="13" nillable="true" ma:displayName="Origin" ma:hidden="true" ma:list="{3b4dba6c-d02f-4c70-9409-08681ac11da3}" ma:internalName="DMSOrigin" ma:readOnly="false" ma:showField="Title">
      <xsd:simpleType>
        <xsd:restriction base="dms:Lookup"/>
      </xsd:simpleType>
    </xsd:element>
    <xsd:element name="DMSRetention" ma:index="14" nillable="true" ma:displayName="Retention" ma:hidden="true" ma:list="{46457422-bc44-4e6a-a166-683fc64b3e71}" ma:internalName="DMSRetention" ma:readOnly="false" ma:showField="Title">
      <xsd:simpleType>
        <xsd:restriction base="dms:Lookup"/>
      </xsd:simpleType>
    </xsd:element>
    <xsd:element name="DMSState" ma:index="15" nillable="true" ma:displayName="State" ma:hidden="true" ma:list="{2fd554b1-eac5-482d-aa4c-d3f6a56da99f}" ma:internalName="DMSState" ma:readOnly="false" ma:showField="Title">
      <xsd:simpleType>
        <xsd:restriction base="dms:Lookup"/>
      </xsd:simpleType>
    </xsd:element>
    <xsd:element name="DMSActionNeeded" ma:index="16" nillable="true" ma:displayName="ActionNeeded" ma:hidden="true" ma:internalName="DMSActionNeeded" ma:readOnly="false">
      <xsd:simpleType>
        <xsd:restriction base="dms:Text">
          <xsd:maxLength value="255"/>
        </xsd:restriction>
      </xsd:simpleType>
    </xsd:element>
    <xsd:element name="DMSActionNeedeBy" ma:index="17" nillable="true" ma:displayName="ActionNeedeBy" ma:hidden="true" ma:list="UserInfo" ma:internalName="DMSActionNeedeBy"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MSLegacyActionNeeded" ma:index="18" nillable="true" ma:displayName="LegacyActionNeeded" ma:hidden="true" ma:internalName="DMSLegacyActionNeeded" ma:readOnly="false">
      <xsd:simpleType>
        <xsd:restriction base="dms:Text">
          <xsd:maxLength value="75"/>
        </xsd:restriction>
      </xsd:simpleType>
    </xsd:element>
    <xsd:element name="DMSDefaultSecurity" ma:index="19" nillable="true" ma:displayName="DefaultSecurity" ma:hidden="true" ma:list="{e94cf99f-f1f4-46a0-af35-c3d50543e21b}" ma:internalName="DMSDefaultSecurity" ma:readOnly="false" ma:showField="Title">
      <xsd:simpleType>
        <xsd:restriction base="dms:Lookup"/>
      </xsd:simpleType>
    </xsd:element>
    <xsd:element name="DMSJobPiece" ma:index="21" nillable="true" ma:displayName="JobPiece" ma:hidden="true" ma:internalName="DMSJobPiece" ma:readOnly="false">
      <xsd:simpleType>
        <xsd:restriction base="dms:Text">
          <xsd:maxLength value="50"/>
        </xsd:restriction>
      </xsd:simpleType>
    </xsd:element>
    <xsd:element name="DMSLocation" ma:index="22" nillable="true" ma:displayName="Location" ma:hidden="true" ma:list="{3f9814ee-f299-4b93-855a-d8c850cef0c7}" ma:internalName="DMSLocation" ma:readOnly="false" ma:showField="Title">
      <xsd:simpleType>
        <xsd:restriction base="dms:Lookup"/>
      </xsd:simpleType>
    </xsd:element>
    <xsd:element name="IncompleteMetadata" ma:index="33" nillable="true" ma:displayName="IncompleteMetadata" ma:default="0" ma:internalName="IncompleteMetadata">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9" ma:displayName="Content Type" ma:readOnly="true"/>
        <xsd:element ref="dc:title" minOccurs="0" maxOccurs="1" ma:index="2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Author0 xmlns="75a664e3-efdb-4cea-a0f9-fd21aa598caa">
      <UserInfo xmlns="75a664e3-efdb-4cea-a0f9-fd21aa598caa">
        <DisplayName xmlns="75a664e3-efdb-4cea-a0f9-fd21aa598caa"/>
        <AccountId xmlns="75a664e3-efdb-4cea-a0f9-fd21aa598caa">54</AccountId>
        <AccountType xmlns="75a664e3-efdb-4cea-a0f9-fd21aa598caa"/>
      </UserInfo>
    </Author0>
    <DMSLegacyCreator xmlns="75a664e3-efdb-4cea-a0f9-fd21aa598caa" xsi:nil="true"/>
    <Category xmlns="75a664e3-efdb-4cea-a0f9-fd21aa598caa">0900 - Civil Rights (External)</Category>
    <IncompleteMetadata xmlns="75a664e3-efdb-4cea-a0f9-fd21aa598caa">false</IncompleteMetadata>
    <DMSDocumentDate xmlns="75a664e3-efdb-4cea-a0f9-fd21aa598caa">2011-04-19T07:00:00+00:00</DMSDocumentDate>
    <DMSLegacyActionNeeded xmlns="75a664e3-efdb-4cea-a0f9-fd21aa598caa" xsi:nil="true"/>
    <DMSActionNeeded xmlns="75a664e3-efdb-4cea-a0f9-fd21aa598caa" xsi:nil="true"/>
    <DMSLocation xmlns="75a664e3-efdb-4cea-a0f9-fd21aa598caa" xsi:nil="true"/>
    <DMSDocumentSubject xmlns="75a664e3-efdb-4cea-a0f9-fd21aa598caa">Good Faith Effort Training (LA)</DMSDocumentSubject>
    <DMSAgency xmlns="75a664e3-efdb-4cea-a0f9-fd21aa598caa" xsi:nil="true"/>
    <DMSDocumentNumber xmlns="75a664e3-efdb-4cea-a0f9-fd21aa598caa">60069</DMSDocumentNumber>
    <DMSDateCreated xmlns="75a664e3-efdb-4cea-a0f9-fd21aa598caa">2011-04-20T14:58:35+00:00</DMSDateCreated>
    <DMSDefaultSecurity xmlns="75a664e3-efdb-4cea-a0f9-fd21aa598caa" xsi:nil="true"/>
    <DMSOrigin xmlns="75a664e3-efdb-4cea-a0f9-fd21aa598caa" xsi:nil="true"/>
    <Subcategory xmlns="75a664e3-efdb-4cea-a0f9-fd21aa598caa">0901 -</Subcategory>
    <DMSState xmlns="75a664e3-efdb-4cea-a0f9-fd21aa598caa" xsi:nil="true"/>
    <DMSAuthor xmlns="75a664e3-efdb-4cea-a0f9-fd21aa598caa" xsi:nil="true"/>
    <DMSComments xmlns="75a664e3-efdb-4cea-a0f9-fd21aa598caa">rev. 4-11.  For Caltrans district staff including Slides 48 &amp; 49.  For local agencies excluding Slides 48 &amp; 49.</DMSComments>
    <DMSDocumentType xmlns="75a664e3-efdb-4cea-a0f9-fd21aa598caa" xsi:nil="true"/>
    <DMSRetention xmlns="75a664e3-efdb-4cea-a0f9-fd21aa598caa" xsi:nil="true"/>
    <DMSActionNeedeBy xmlns="75a664e3-efdb-4cea-a0f9-fd21aa598caa">
      <UserInfo xmlns="75a664e3-efdb-4cea-a0f9-fd21aa598caa">
        <DisplayName xmlns="75a664e3-efdb-4cea-a0f9-fd21aa598caa"/>
        <AccountId xmlns="75a664e3-efdb-4cea-a0f9-fd21aa598caa" xsi:nil="true"/>
        <AccountType xmlns="75a664e3-efdb-4cea-a0f9-fd21aa598caa"/>
      </UserInfo>
    </DMSActionNeedeBy>
    <DMSJobPiece xmlns="75a664e3-efdb-4cea-a0f9-fd21aa598caa" xsi:nil="true"/>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2E5B644A-85CD-4BA6-919B-1E8324C4B2EB}">
  <ds:schemaRefs>
    <ds:schemaRef ds:uri="http://schemas.microsoft.com/sharepoint/v3/contenttype/forms"/>
  </ds:schemaRefs>
</ds:datastoreItem>
</file>

<file path=customXml/itemProps2.xml><?xml version="1.0" encoding="utf-8"?>
<ds:datastoreItem xmlns:ds="http://schemas.openxmlformats.org/officeDocument/2006/customXml" ds:itemID="{8343B635-ECEA-48EA-A22D-8CF7E0C4DD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a664e3-efdb-4cea-a0f9-fd21aa598ca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372FC34D-A6F7-41A2-B76E-6AFCEE9B575F}">
  <ds:schemaRefs>
    <ds:schemaRef ds:uri="http://schemas.microsoft.com/office/2006/metadata/properties"/>
    <ds:schemaRef ds:uri="75a664e3-efdb-4cea-a0f9-fd21aa598caa"/>
  </ds:schemaRefs>
</ds:datastoreItem>
</file>

<file path=customXml/itemProps4.xml><?xml version="1.0" encoding="utf-8"?>
<ds:datastoreItem xmlns:ds="http://schemas.openxmlformats.org/officeDocument/2006/customXml" ds:itemID="{0351D7CE-6AE8-4C62-9F01-802E9B68A4F3}">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C:\Program Files\Microsoft Office\Templates\1033\Project Overview.pot</Template>
  <TotalTime>4692</TotalTime>
  <Words>4262</Words>
  <Application>Microsoft Office PowerPoint</Application>
  <PresentationFormat>On-screen Show (4:3)</PresentationFormat>
  <Paragraphs>367</Paragraphs>
  <Slides>50</Slides>
  <Notes>47</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Project Overview</vt:lpstr>
      <vt:lpstr>Slide 1</vt:lpstr>
      <vt:lpstr>Slide 2</vt:lpstr>
      <vt:lpstr>Contract Goals for UDBEs</vt:lpstr>
      <vt:lpstr>Contract Award</vt:lpstr>
      <vt:lpstr>Appendix A</vt:lpstr>
      <vt:lpstr>Adequate Good Faith Efforts</vt:lpstr>
      <vt:lpstr>Evaluate Overall GFEs</vt:lpstr>
      <vt:lpstr>Responding ≠ Adequate GFE</vt:lpstr>
      <vt:lpstr>Reconsideration Hearing</vt:lpstr>
      <vt:lpstr>Reconsideration Hearing</vt:lpstr>
      <vt:lpstr>No formula or Point System Allowed</vt:lpstr>
      <vt:lpstr>Basic Verifications</vt:lpstr>
      <vt:lpstr>Slide 13</vt:lpstr>
      <vt:lpstr>Question large amount of Trucking</vt:lpstr>
      <vt:lpstr>Question large amount of Trucking</vt:lpstr>
      <vt:lpstr>Question large amount of Trucking</vt:lpstr>
      <vt:lpstr>Question large amount of Trucking</vt:lpstr>
      <vt:lpstr>Question large amount of Trucking</vt:lpstr>
      <vt:lpstr>Question large amount of Trucking</vt:lpstr>
      <vt:lpstr>Enough Work Made Available?</vt:lpstr>
      <vt:lpstr>Enough Work Made Available?</vt:lpstr>
      <vt:lpstr>Amount of Work Made Available</vt:lpstr>
      <vt:lpstr>Commitment of Other Bidders</vt:lpstr>
      <vt:lpstr>UDBE Commitment</vt:lpstr>
      <vt:lpstr>Commitment of Other Bidders</vt:lpstr>
      <vt:lpstr>Commitment of Other Bidders</vt:lpstr>
      <vt:lpstr>Commitment of Other Bidders</vt:lpstr>
      <vt:lpstr>Number &amp; Dollar Amount of UDBE Bids</vt:lpstr>
      <vt:lpstr>Solicitations</vt:lpstr>
      <vt:lpstr>Information in a Solicitation</vt:lpstr>
      <vt:lpstr>Solicitations</vt:lpstr>
      <vt:lpstr>Solicitations (Ads)</vt:lpstr>
      <vt:lpstr>Solicitations</vt:lpstr>
      <vt:lpstr>Solicitations</vt:lpstr>
      <vt:lpstr>Solicitations</vt:lpstr>
      <vt:lpstr>Break Out Contract Items</vt:lpstr>
      <vt:lpstr>Plans, Specs, and Requirements</vt:lpstr>
      <vt:lpstr>Rejected UDBEs</vt:lpstr>
      <vt:lpstr>Rejected UDBEs</vt:lpstr>
      <vt:lpstr>Assistance with bonding, insurance, materials, supplies</vt:lpstr>
      <vt:lpstr>Other Factors</vt:lpstr>
      <vt:lpstr>Adequate Good Faith Efforts?</vt:lpstr>
      <vt:lpstr>DLA-OB 11-04 Evaluating and Submitting GFE</vt:lpstr>
      <vt:lpstr>Considering Commitment of  2nd &amp; 3rd Bidders</vt:lpstr>
      <vt:lpstr>Enforcement is Critical</vt:lpstr>
      <vt:lpstr>Potential Consequences</vt:lpstr>
      <vt:lpstr>Fear of Being Challenged </vt:lpstr>
      <vt:lpstr>Local Agency</vt:lpstr>
      <vt:lpstr>District</vt:lpstr>
      <vt:lpstr>Slide 50</vt:lpstr>
    </vt:vector>
  </TitlesOfParts>
  <Company>FHWA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GFE &amp; DBE Contract Administration</dc:title>
  <dc:creator>LYokota</dc:creator>
  <cp:lastModifiedBy>Laura Denise Russell</cp:lastModifiedBy>
  <cp:revision>175</cp:revision>
  <cp:lastPrinted>1601-01-01T00:00:00Z</cp:lastPrinted>
  <dcterms:created xsi:type="dcterms:W3CDTF">2005-01-27T23:07:51Z</dcterms:created>
  <dcterms:modified xsi:type="dcterms:W3CDTF">2011-06-16T23:41:01Z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Author0">
    <vt:lpwstr>Yokota, Lance (FHWA)</vt:lpwstr>
  </property>
  <property fmtid="{D5CDD505-2E9C-101B-9397-08002B2CF9AE}" pid="3" name="ContentType">
    <vt:lpwstr>Document</vt:lpwstr>
  </property>
  <property fmtid="{D5CDD505-2E9C-101B-9397-08002B2CF9AE}" pid="4" name="WorkflowCreationPath">
    <vt:lpwstr>bd40dfff-e79b-4a71-84d1-5df602e1f47f,4;</vt:lpwstr>
  </property>
</Properties>
</file>